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comments/modernComment_7FFAC369_3AC40E22.xml" ContentType="application/vnd.ms-powerpoint.comment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5"/>
  </p:notesMasterIdLst>
  <p:handoutMasterIdLst>
    <p:handoutMasterId r:id="rId36"/>
  </p:handoutMasterIdLst>
  <p:sldIdLst>
    <p:sldId id="309" r:id="rId5"/>
    <p:sldId id="2147140457" r:id="rId6"/>
    <p:sldId id="2147140469" r:id="rId7"/>
    <p:sldId id="2147140458" r:id="rId8"/>
    <p:sldId id="2147140460" r:id="rId9"/>
    <p:sldId id="2147140461" r:id="rId10"/>
    <p:sldId id="2147140462" r:id="rId11"/>
    <p:sldId id="2147140463" r:id="rId12"/>
    <p:sldId id="2147140464" r:id="rId13"/>
    <p:sldId id="2147140465" r:id="rId14"/>
    <p:sldId id="2147140466" r:id="rId15"/>
    <p:sldId id="2147140467" r:id="rId16"/>
    <p:sldId id="2147140468" r:id="rId17"/>
    <p:sldId id="2147140442" r:id="rId18"/>
    <p:sldId id="2147140427" r:id="rId19"/>
    <p:sldId id="2147140394" r:id="rId20"/>
    <p:sldId id="2147140443" r:id="rId21"/>
    <p:sldId id="2147140456" r:id="rId22"/>
    <p:sldId id="2147140444" r:id="rId23"/>
    <p:sldId id="2147140398" r:id="rId24"/>
    <p:sldId id="2147140446" r:id="rId25"/>
    <p:sldId id="2147140447" r:id="rId26"/>
    <p:sldId id="2147140451" r:id="rId27"/>
    <p:sldId id="2147140453" r:id="rId28"/>
    <p:sldId id="2147140454" r:id="rId29"/>
    <p:sldId id="2147140452" r:id="rId30"/>
    <p:sldId id="2147140450" r:id="rId31"/>
    <p:sldId id="2147140455" r:id="rId32"/>
    <p:sldId id="2147140448" r:id="rId33"/>
    <p:sldId id="2147140449" r:id="rId34"/>
  </p:sldIdLst>
  <p:sldSz cx="12192000" cy="6858000"/>
  <p:notesSz cx="6858000" cy="91440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95BA906-B677-4ED9-B365-ED690E2CB720}">
          <p14:sldIdLst>
            <p14:sldId id="309"/>
            <p14:sldId id="2147140457"/>
            <p14:sldId id="2147140469"/>
            <p14:sldId id="2147140458"/>
            <p14:sldId id="2147140460"/>
            <p14:sldId id="2147140461"/>
            <p14:sldId id="2147140462"/>
            <p14:sldId id="2147140463"/>
            <p14:sldId id="2147140464"/>
            <p14:sldId id="2147140465"/>
            <p14:sldId id="2147140466"/>
            <p14:sldId id="2147140467"/>
            <p14:sldId id="2147140468"/>
            <p14:sldId id="2147140442"/>
            <p14:sldId id="2147140427"/>
            <p14:sldId id="2147140394"/>
            <p14:sldId id="2147140443"/>
            <p14:sldId id="2147140456"/>
            <p14:sldId id="2147140444"/>
            <p14:sldId id="2147140398"/>
            <p14:sldId id="2147140446"/>
            <p14:sldId id="2147140447"/>
            <p14:sldId id="2147140451"/>
            <p14:sldId id="2147140453"/>
            <p14:sldId id="2147140454"/>
            <p14:sldId id="2147140452"/>
            <p14:sldId id="2147140450"/>
            <p14:sldId id="2147140455"/>
            <p14:sldId id="2147140448"/>
            <p14:sldId id="214714044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2212BB9-A5CF-D335-3301-776C81AF3ABE}" name="Lachlan Vass" initials="LV" userId="S::lachlan.vass@e61.in::3865f71c-c396-40c5-8390-2fc8d944de27" providerId="AD"/>
  <p188:author id="{B11BB3D2-AFEC-847B-6D75-BD537A3954BD}" name="Matt" initials="M" userId="S::matt.nolan@ird.govt.nz::2249c379-4c9b-4d23-b773-ea1316f9866d" providerId="AD"/>
  <p188:author id="{34CD6AE3-4402-C73C-3D6D-D595530990B9}" name="Jack Buckley" initials="JB" userId="S::jack.buckley@e61.in::28ddcf48-0b29-47ef-8181-0ce27c074e2e" providerId="AD"/>
  <p188:author id="{71CA22F3-774C-2056-8AF6-7BA1CB40250A}" name="Sinn, Joshua" initials="SJ" userId="S::joshua.sinn@accenture.com::611c4376-2cbd-4772-b570-fe288a3c2a7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A7AB"/>
    <a:srgbClr val="004F54"/>
    <a:srgbClr val="2061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4" autoAdjust="0"/>
    <p:restoredTop sz="94694"/>
  </p:normalViewPr>
  <p:slideViewPr>
    <p:cSldViewPr snapToGrid="0">
      <p:cViewPr varScale="1">
        <p:scale>
          <a:sx n="145" d="100"/>
          <a:sy n="145" d="100"/>
        </p:scale>
        <p:origin x="104" y="28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omments/modernComment_7FFAC369_3AC40E22.xml><?xml version="1.0" encoding="utf-8"?>
<p188:cmLst xmlns:a="http://schemas.openxmlformats.org/drawingml/2006/main" xmlns:r="http://schemas.openxmlformats.org/officeDocument/2006/relationships" xmlns:p188="http://schemas.microsoft.com/office/powerpoint/2018/8/main">
  <p188:cm id="{2EDBAC0D-0FDA-4B83-A329-C773D37F0459}" authorId="{B11BB3D2-AFEC-847B-6D75-BD537A3954BD}" created="2025-11-30T08:56:51.452">
    <ac:txMkLst xmlns:ac="http://schemas.microsoft.com/office/drawing/2013/main/command">
      <pc:docMk xmlns:pc="http://schemas.microsoft.com/office/powerpoint/2013/main/command"/>
      <pc:sldMk xmlns:pc="http://schemas.microsoft.com/office/powerpoint/2013/main/command" cId="985927202" sldId="2147140457"/>
      <ac:spMk id="63" creationId="{9070402A-001F-48B8-B11E-7ED12C211B92}"/>
      <ac:txMk cp="0" len="7">
        <ac:context len="8" hash="3454249467"/>
      </ac:txMk>
    </ac:txMkLst>
    <p188:pos x="1761718" y="149541"/>
    <p188:replyLst>
      <p188:reply id="{DCB5EC6A-E600-437C-A01B-AD39B6059C1D}" authorId="{B11BB3D2-AFEC-847B-6D75-BD537A3954BD}" created="2025-11-30T09:16:33.218">
        <p188:txBody>
          <a:bodyPr/>
          <a:lstStyle/>
          <a:p>
            <a:r>
              <a:rPr lang="en-NZ"/>
              <a:t>If so redesign this to look nicer on Monday</a:t>
            </a:r>
          </a:p>
        </p188:txBody>
      </p188:reply>
    </p188:replyLst>
    <p188:txBody>
      <a:bodyPr/>
      <a:lstStyle/>
      <a:p>
        <a:r>
          <a:rPr lang="en-NZ"/>
          <a:t>Not sure we want an up-front summary slide.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9F452D-FA17-885C-CC89-0DC68658B2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1B9CDAA-6A69-3DFF-BE4E-6602CC25B02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F87968-E7C3-4FA2-86D7-7CFDDCA2896A}" type="datetimeFigureOut">
              <a:rPr lang="en-US" smtClean="0"/>
              <a:t>11/30/2025</a:t>
            </a:fld>
            <a:endParaRPr lang="en-US"/>
          </a:p>
        </p:txBody>
      </p:sp>
      <p:sp>
        <p:nvSpPr>
          <p:cNvPr id="4" name="Footer Placeholder 3">
            <a:extLst>
              <a:ext uri="{FF2B5EF4-FFF2-40B4-BE49-F238E27FC236}">
                <a16:creationId xmlns:a16="http://schemas.microsoft.com/office/drawing/2014/main" id="{A60F01E9-DBAA-1EA2-4D9A-7E77B5DFA54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6DBB76F-B80E-EE0E-9F0D-2AC6378957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08A632-F1EE-40DC-8EB4-831F2F70E759}" type="slidenum">
              <a:rPr lang="en-US" smtClean="0"/>
              <a:t>‹#›</a:t>
            </a:fld>
            <a:endParaRPr lang="en-US"/>
          </a:p>
        </p:txBody>
      </p:sp>
    </p:spTree>
    <p:extLst>
      <p:ext uri="{BB962C8B-B14F-4D97-AF65-F5344CB8AC3E}">
        <p14:creationId xmlns:p14="http://schemas.microsoft.com/office/powerpoint/2010/main" val="34040771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16A7BE-E113-476D-8DE0-A6138461ACE1}" type="datetimeFigureOut">
              <a:rPr lang="en-US" smtClean="0"/>
              <a:t>11/30/2025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3F2214-1F6F-4D6B-854F-093941A8F696}" type="slidenum">
              <a:rPr lang="en-US" smtClean="0"/>
              <a:t>‹#›</a:t>
            </a:fld>
            <a:endParaRPr lang="en-US"/>
          </a:p>
        </p:txBody>
      </p:sp>
    </p:spTree>
    <p:extLst>
      <p:ext uri="{BB962C8B-B14F-4D97-AF65-F5344CB8AC3E}">
        <p14:creationId xmlns:p14="http://schemas.microsoft.com/office/powerpoint/2010/main" val="3308110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3.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3.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3.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3.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3.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3.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3.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26.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cker 1/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tx1"/>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34356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34356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83544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cker Alt 4/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274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2742"/>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3483268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cker Alt 5/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274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274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Tree>
    <p:extLst>
      <p:ext uri="{BB962C8B-B14F-4D97-AF65-F5344CB8AC3E}">
        <p14:creationId xmlns:p14="http://schemas.microsoft.com/office/powerpoint/2010/main" val="974581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cker Alt App">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dirty="0">
                <a:solidFill>
                  <a:schemeClr val="tx1"/>
                </a:solidFill>
                <a:latin typeface="+mj-lt"/>
                <a:cs typeface="Arial" panose="020B0604020202020204" pitchFamily="34" charset="0"/>
              </a:rPr>
              <a:t>Appendix</a:t>
            </a:r>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2743"/>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Tree>
    <p:extLst>
      <p:ext uri="{BB962C8B-B14F-4D97-AF65-F5344CB8AC3E}">
        <p14:creationId xmlns:p14="http://schemas.microsoft.com/office/powerpoint/2010/main" val="1538170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cker 1/4">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tx1"/>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3539767"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6672434"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3535805"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6664510" y="34356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1164627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cker 2/4">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3539767"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Data</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6672434"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3535805" y="343565"/>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6664510" y="34356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36403866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cker 3/4">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3539767"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6672434"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Methodology</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3535805"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6664510" y="343564"/>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6413238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cker 4/4">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3539767"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6672434"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3535805"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6664510" y="34356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Tree>
    <p:extLst>
      <p:ext uri="{BB962C8B-B14F-4D97-AF65-F5344CB8AC3E}">
        <p14:creationId xmlns:p14="http://schemas.microsoft.com/office/powerpoint/2010/main" val="918177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cker Alt 1/4">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3539767"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6672434"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Methodology</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3535805"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6664510" y="274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2995420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cker Alt 2/4">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3539767"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6672434"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Methodology</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3535805" y="2744"/>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6664510" y="274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11309126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cker Alt 3/4">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3539767"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6672434"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Methodology</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3535805"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6664510" y="2743"/>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768705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cker 2/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343565"/>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34356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34356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34663084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cker Alt 4/4">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3539767"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6672434"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Methodology</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3535805"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6664510" y="274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Tree>
    <p:extLst>
      <p:ext uri="{BB962C8B-B14F-4D97-AF65-F5344CB8AC3E}">
        <p14:creationId xmlns:p14="http://schemas.microsoft.com/office/powerpoint/2010/main" val="3975366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op Left">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9" name="Rectangle 8">
            <a:extLst>
              <a:ext uri="{FF2B5EF4-FFF2-40B4-BE49-F238E27FC236}">
                <a16:creationId xmlns:a16="http://schemas.microsoft.com/office/drawing/2014/main" id="{2CCB03E8-089D-0ACD-1D05-C59964D50E2F}"/>
              </a:ext>
            </a:extLst>
          </p:cNvPr>
          <p:cNvSpPr/>
          <p:nvPr userDrawn="1"/>
        </p:nvSpPr>
        <p:spPr>
          <a:xfrm>
            <a:off x="0" y="350761"/>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3" name="Text Placeholder 12">
            <a:extLst>
              <a:ext uri="{FF2B5EF4-FFF2-40B4-BE49-F238E27FC236}">
                <a16:creationId xmlns:a16="http://schemas.microsoft.com/office/drawing/2014/main" id="{42143CB0-80E3-8AB0-053D-E52E19E92F6F}"/>
              </a:ext>
            </a:extLst>
          </p:cNvPr>
          <p:cNvSpPr>
            <a:spLocks noGrp="1"/>
          </p:cNvSpPr>
          <p:nvPr>
            <p:ph type="body" sz="quarter" idx="12" hasCustomPrompt="1"/>
          </p:nvPr>
        </p:nvSpPr>
        <p:spPr>
          <a:xfrm>
            <a:off x="-199" y="26127"/>
            <a:ext cx="1980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lang="en-US" sz="1200" smtClean="0">
                <a:solidFill>
                  <a:schemeClr val="tx1"/>
                </a:solidFill>
                <a:latin typeface="+mj-lt"/>
                <a:ea typeface="+mn-ea"/>
              </a:defRPr>
            </a:lvl1pPr>
            <a:lvl2pPr>
              <a:defRPr lang="en-US" sz="1800" smtClean="0">
                <a:solidFill>
                  <a:schemeClr val="lt1"/>
                </a:solidFill>
                <a:ea typeface="+mn-ea"/>
                <a:cs typeface="+mn-cs"/>
              </a:defRPr>
            </a:lvl2pPr>
            <a:lvl3pPr>
              <a:defRPr lang="en-US" sz="1800" smtClean="0">
                <a:solidFill>
                  <a:schemeClr val="lt1"/>
                </a:solidFill>
                <a:ea typeface="+mn-ea"/>
                <a:cs typeface="+mn-cs"/>
              </a:defRPr>
            </a:lvl3pPr>
            <a:lvl4pPr>
              <a:defRPr lang="en-US" sz="1800" smtClean="0">
                <a:solidFill>
                  <a:schemeClr val="lt1"/>
                </a:solidFill>
                <a:ea typeface="+mn-ea"/>
                <a:cs typeface="+mn-cs"/>
              </a:defRPr>
            </a:lvl4pPr>
            <a:lvl5pPr>
              <a:defRPr lang="en-AU" sz="1800">
                <a:solidFill>
                  <a:schemeClr val="lt1"/>
                </a:solidFill>
                <a:ea typeface="+mn-ea"/>
                <a:cs typeface="+mn-cs"/>
              </a:defRPr>
            </a:lvl5pPr>
          </a:lstStyle>
          <a:p>
            <a:pPr lvl="0" defTabSz="914400" latinLnBrk="0"/>
            <a:r>
              <a:rPr lang="en-US"/>
              <a:t>Section name here</a:t>
            </a:r>
            <a:endParaRPr lang="en-AU"/>
          </a:p>
        </p:txBody>
      </p:sp>
    </p:spTree>
    <p:extLst>
      <p:ext uri="{BB962C8B-B14F-4D97-AF65-F5344CB8AC3E}">
        <p14:creationId xmlns:p14="http://schemas.microsoft.com/office/powerpoint/2010/main" val="3727668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Tree>
    <p:extLst>
      <p:ext uri="{BB962C8B-B14F-4D97-AF65-F5344CB8AC3E}">
        <p14:creationId xmlns:p14="http://schemas.microsoft.com/office/powerpoint/2010/main" val="38426744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F090DBB-DBAB-499B-B31E-9C5FEBA1D20C}"/>
              </a:ext>
            </a:extLst>
          </p:cNvPr>
          <p:cNvGraphicFramePr>
            <a:graphicFrameLocks noChangeAspect="1"/>
          </p:cNvGraphicFramePr>
          <p:nvPr userDrawn="1">
            <p:custDataLst>
              <p:tags r:id="rId1"/>
            </p:custDataLst>
            <p:extLst>
              <p:ext uri="{D42A27DB-BD31-4B8C-83A1-F6EECF244321}">
                <p14:modId xmlns:p14="http://schemas.microsoft.com/office/powerpoint/2010/main" val="24607693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1" imgH="381" progId="TCLayout.ActiveDocument.1">
                  <p:embed/>
                </p:oleObj>
              </mc:Choice>
              <mc:Fallback>
                <p:oleObj name="think-cell Slide" r:id="rId3" imgW="381" imgH="381" progId="TCLayout.ActiveDocument.1">
                  <p:embed/>
                  <p:pic>
                    <p:nvPicPr>
                      <p:cNvPr id="10" name="Object 9" hidden="1">
                        <a:extLst>
                          <a:ext uri="{FF2B5EF4-FFF2-40B4-BE49-F238E27FC236}">
                            <a16:creationId xmlns:a16="http://schemas.microsoft.com/office/drawing/2014/main" id="{EF090DBB-DBAB-499B-B31E-9C5FEBA1D20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9" name="Rectangle 28">
            <a:extLst>
              <a:ext uri="{FF2B5EF4-FFF2-40B4-BE49-F238E27FC236}">
                <a16:creationId xmlns:a16="http://schemas.microsoft.com/office/drawing/2014/main" id="{2AED96BB-361A-4F3E-A7CB-D1560FDE9F21}"/>
              </a:ext>
            </a:extLst>
          </p:cNvPr>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sp>
        <p:nvSpPr>
          <p:cNvPr id="2" name="Title 1">
            <a:extLst>
              <a:ext uri="{FF2B5EF4-FFF2-40B4-BE49-F238E27FC236}">
                <a16:creationId xmlns:a16="http://schemas.microsoft.com/office/drawing/2014/main" id="{8CD3CA51-1D19-4ADC-908F-13F64C03CB28}"/>
              </a:ext>
            </a:extLst>
          </p:cNvPr>
          <p:cNvSpPr>
            <a:spLocks noGrp="1"/>
          </p:cNvSpPr>
          <p:nvPr>
            <p:ph type="ctrTitle" hasCustomPrompt="1"/>
          </p:nvPr>
        </p:nvSpPr>
        <p:spPr>
          <a:xfrm>
            <a:off x="7207417" y="3925156"/>
            <a:ext cx="4698834" cy="1181862"/>
          </a:xfrm>
          <a:prstGeom prst="rect">
            <a:avLst/>
          </a:prstGeom>
        </p:spPr>
        <p:txBody>
          <a:bodyPr vert="horz" wrap="square" lIns="0" tIns="0" rIns="0" bIns="0" anchor="b">
            <a:spAutoFit/>
          </a:bodyPr>
          <a:lstStyle>
            <a:lvl1pPr algn="ctr">
              <a:defRPr sz="3200">
                <a:solidFill>
                  <a:schemeClr val="tx1">
                    <a:lumMod val="50000"/>
                    <a:lumOff val="50000"/>
                  </a:schemeClr>
                </a:solidFill>
              </a:defRPr>
            </a:lvl1pPr>
          </a:lstStyle>
          <a:p>
            <a:r>
              <a:rPr lang="en-US"/>
              <a:t>Place presentation title here in sentence case, max 3 lines </a:t>
            </a:r>
          </a:p>
        </p:txBody>
      </p:sp>
      <p:pic>
        <p:nvPicPr>
          <p:cNvPr id="7" name="Picture 6">
            <a:extLst>
              <a:ext uri="{FF2B5EF4-FFF2-40B4-BE49-F238E27FC236}">
                <a16:creationId xmlns:a16="http://schemas.microsoft.com/office/drawing/2014/main" id="{762FDB2B-16C1-4564-B415-DBBBCF0037B4}"/>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93811" y="1475802"/>
            <a:ext cx="2726046" cy="1953198"/>
          </a:xfrm>
          <a:prstGeom prst="rect">
            <a:avLst/>
          </a:prstGeom>
        </p:spPr>
      </p:pic>
      <p:sp>
        <p:nvSpPr>
          <p:cNvPr id="26" name="Text Placeholder 25">
            <a:extLst>
              <a:ext uri="{FF2B5EF4-FFF2-40B4-BE49-F238E27FC236}">
                <a16:creationId xmlns:a16="http://schemas.microsoft.com/office/drawing/2014/main" id="{44C01ECE-843C-4618-8C3A-082A62CB3D44}"/>
              </a:ext>
            </a:extLst>
          </p:cNvPr>
          <p:cNvSpPr>
            <a:spLocks noGrp="1"/>
          </p:cNvSpPr>
          <p:nvPr>
            <p:ph type="body" sz="quarter" idx="10" hasCustomPrompt="1"/>
          </p:nvPr>
        </p:nvSpPr>
        <p:spPr>
          <a:xfrm>
            <a:off x="7207417" y="5334153"/>
            <a:ext cx="4698834" cy="307777"/>
          </a:xfrm>
          <a:prstGeom prst="rect">
            <a:avLst/>
          </a:prstGeom>
        </p:spPr>
        <p:txBody>
          <a:bodyPr wrap="square" lIns="0" tIns="0" rIns="0" bIns="0">
            <a:spAutoFit/>
          </a:bodyPr>
          <a:lstStyle>
            <a:lvl1pPr marL="0" indent="0" algn="ctr">
              <a:buNone/>
              <a:defRPr sz="2000">
                <a:solidFill>
                  <a:schemeClr val="tx1">
                    <a:lumMod val="50000"/>
                    <a:lumOff val="50000"/>
                  </a:schemeClr>
                </a:solidFill>
              </a:defRPr>
            </a:lvl1pPr>
            <a:lvl2pPr marL="457206" indent="0">
              <a:buNone/>
              <a:defRPr/>
            </a:lvl2pPr>
            <a:lvl3pPr marL="914411" indent="0">
              <a:buNone/>
              <a:defRPr/>
            </a:lvl3pPr>
            <a:lvl4pPr marL="1371617" indent="0">
              <a:buNone/>
              <a:defRPr/>
            </a:lvl4pPr>
            <a:lvl5pPr marL="1828823" indent="0">
              <a:buNone/>
              <a:defRPr/>
            </a:lvl5pPr>
          </a:lstStyle>
          <a:p>
            <a:pPr lvl="0"/>
            <a:r>
              <a:rPr lang="en-US"/>
              <a:t>Event title – event date</a:t>
            </a:r>
          </a:p>
        </p:txBody>
      </p:sp>
      <p:sp>
        <p:nvSpPr>
          <p:cNvPr id="3" name="Picture Placeholder 7">
            <a:extLst>
              <a:ext uri="{FF2B5EF4-FFF2-40B4-BE49-F238E27FC236}">
                <a16:creationId xmlns:a16="http://schemas.microsoft.com/office/drawing/2014/main" id="{9F417C3A-BBD1-0EAC-6A37-12CE6587C5B9}"/>
              </a:ext>
            </a:extLst>
          </p:cNvPr>
          <p:cNvSpPr>
            <a:spLocks noGrp="1"/>
          </p:cNvSpPr>
          <p:nvPr>
            <p:ph type="pic" sz="quarter" idx="11" hasCustomPrompt="1"/>
          </p:nvPr>
        </p:nvSpPr>
        <p:spPr>
          <a:xfrm>
            <a:off x="1" y="0"/>
            <a:ext cx="6921666" cy="6858000"/>
          </a:xfrm>
          <a:prstGeom prst="rect">
            <a:avLst/>
          </a:prstGeom>
          <a:noFill/>
        </p:spPr>
        <p:txBody>
          <a:bodyPr anchor="ctr"/>
          <a:lstStyle>
            <a:lvl1pPr algn="ctr">
              <a:defRPr sz="3200"/>
            </a:lvl1pPr>
          </a:lstStyle>
          <a:p>
            <a:r>
              <a:rPr lang="en-US"/>
              <a:t>Insert image </a:t>
            </a:r>
          </a:p>
          <a:p>
            <a:r>
              <a:rPr lang="en-US"/>
              <a:t>(try: https://unsplash.com/)</a:t>
            </a:r>
          </a:p>
        </p:txBody>
      </p:sp>
    </p:spTree>
    <p:extLst>
      <p:ext uri="{BB962C8B-B14F-4D97-AF65-F5344CB8AC3E}">
        <p14:creationId xmlns:p14="http://schemas.microsoft.com/office/powerpoint/2010/main" val="22100435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Slide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2" cy="3429000"/>
          </a:xfrm>
        </p:spPr>
        <p:txBody>
          <a:bodyPr anchor="b"/>
          <a:lstStyle>
            <a:lvl1pPr algn="l">
              <a:lnSpc>
                <a:spcPct val="90000"/>
              </a:lnSpc>
              <a:defRPr sz="6000">
                <a:solidFill>
                  <a:schemeClr val="tx1"/>
                </a:solidFill>
              </a:defRPr>
            </a:lvl1pPr>
          </a:lstStyle>
          <a:p>
            <a:r>
              <a:rPr lang="en-US"/>
              <a:t>Place presentation title here in sentence case, max 3 lines </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3970736"/>
            <a:ext cx="6884562" cy="1092845"/>
          </a:xfrm>
        </p:spPr>
        <p:txBody>
          <a:bodyPr/>
          <a:lstStyle>
            <a:lvl1pPr marL="0" indent="0" algn="l">
              <a:lnSpc>
                <a:spcPct val="90000"/>
              </a:lnSpc>
              <a:spcAft>
                <a:spcPts val="0"/>
              </a:spcAft>
              <a:buNone/>
              <a:defRPr sz="2400" b="0" i="0" spc="0">
                <a:solidFill>
                  <a:schemeClr val="tx1">
                    <a:lumMod val="95000"/>
                  </a:schemeClr>
                </a:solidFill>
                <a:latin typeface="GT Sectra Fine"/>
              </a:defRPr>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pPr marL="0" lvl="0" indent="0" algn="l" defTabSz="914411"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5"/>
            <a:ext cx="4114798" cy="530687"/>
          </a:xfrm>
        </p:spPr>
        <p:txBody>
          <a:bodyPr/>
          <a:lstStyle>
            <a:lvl1pPr marL="0" indent="0" algn="l" defTabSz="914411" rtl="0" eaLnBrk="1" latinLnBrk="0" hangingPunct="1">
              <a:spcAft>
                <a:spcPts val="0"/>
              </a:spcAft>
              <a:buNone/>
              <a:defRPr lang="en-US" sz="1600" b="0" kern="1200" dirty="0" smtClean="0">
                <a:solidFill>
                  <a:schemeClr val="tx1"/>
                </a:solidFill>
                <a:latin typeface="+mn-lt"/>
                <a:ea typeface="+mn-ea"/>
                <a:cs typeface="+mn-cs"/>
              </a:defRPr>
            </a:lvl1pPr>
            <a:lvl2pPr marL="0" algn="l" defTabSz="914411" rtl="0" eaLnBrk="1" latinLnBrk="0" hangingPunct="1">
              <a:spcAft>
                <a:spcPts val="0"/>
              </a:spcAft>
              <a:defRPr lang="en-US" sz="1401" b="0" kern="1200" dirty="0" smtClean="0">
                <a:solidFill>
                  <a:schemeClr val="tx1"/>
                </a:solidFill>
                <a:latin typeface="+mn-lt"/>
                <a:ea typeface="+mn-ea"/>
                <a:cs typeface="+mn-cs"/>
              </a:defRPr>
            </a:lvl2pPr>
            <a:lvl3pPr marL="0" algn="l" defTabSz="914411" rtl="0" eaLnBrk="1" latinLnBrk="0" hangingPunct="1">
              <a:spcAft>
                <a:spcPts val="0"/>
              </a:spcAft>
              <a:defRPr lang="en-US" sz="1401" b="0" kern="1200" dirty="0" smtClean="0">
                <a:solidFill>
                  <a:schemeClr val="tx1"/>
                </a:solidFill>
                <a:latin typeface="+mn-lt"/>
                <a:ea typeface="+mn-ea"/>
                <a:cs typeface="+mn-cs"/>
              </a:defRPr>
            </a:lvl3pPr>
            <a:lvl4pPr marL="0" algn="l" defTabSz="914411" rtl="0" eaLnBrk="1" latinLnBrk="0" hangingPunct="1">
              <a:spcAft>
                <a:spcPts val="0"/>
              </a:spcAft>
              <a:defRPr lang="en-US" sz="1401" b="0" kern="1200" dirty="0" smtClean="0">
                <a:solidFill>
                  <a:schemeClr val="tx1"/>
                </a:solidFill>
                <a:latin typeface="+mn-lt"/>
                <a:ea typeface="+mn-ea"/>
                <a:cs typeface="+mn-cs"/>
              </a:defRPr>
            </a:lvl4pPr>
            <a:lvl5pPr marL="0" algn="l" defTabSz="914411" rtl="0" eaLnBrk="1" latinLnBrk="0" hangingPunct="1">
              <a:spcAft>
                <a:spcPts val="0"/>
              </a:spcAft>
              <a:defRPr lang="en-US" sz="1401" b="0" kern="1200" dirty="0" smtClean="0">
                <a:solidFill>
                  <a:schemeClr val="tx1"/>
                </a:solidFill>
                <a:latin typeface="+mn-lt"/>
                <a:ea typeface="+mn-ea"/>
                <a:cs typeface="+mn-cs"/>
              </a:defRPr>
            </a:lvl5pPr>
          </a:lstStyle>
          <a:p>
            <a:pPr lvl="0"/>
            <a:r>
              <a:rPr lang="en-US"/>
              <a:t>Date (DD MMMM YYYY)</a:t>
            </a:r>
          </a:p>
        </p:txBody>
      </p:sp>
      <p:pic>
        <p:nvPicPr>
          <p:cNvPr id="8" name="Picture 7" descr="Logo&#10;&#10;Description automatically generated">
            <a:extLst>
              <a:ext uri="{FF2B5EF4-FFF2-40B4-BE49-F238E27FC236}">
                <a16:creationId xmlns:a16="http://schemas.microsoft.com/office/drawing/2014/main" id="{E5A68FC7-26B5-D447-0F4F-4539456AF0C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13521" y="4788067"/>
            <a:ext cx="1965317" cy="1298408"/>
          </a:xfrm>
          <a:prstGeom prst="rect">
            <a:avLst/>
          </a:prstGeom>
        </p:spPr>
      </p:pic>
      <p:sp>
        <p:nvSpPr>
          <p:cNvPr id="12" name="Text Placeholder 9">
            <a:extLst>
              <a:ext uri="{FF2B5EF4-FFF2-40B4-BE49-F238E27FC236}">
                <a16:creationId xmlns:a16="http://schemas.microsoft.com/office/drawing/2014/main" id="{1F6C5752-FCAA-86D8-96A8-435178EF8522}"/>
              </a:ext>
            </a:extLst>
          </p:cNvPr>
          <p:cNvSpPr>
            <a:spLocks noGrp="1"/>
          </p:cNvSpPr>
          <p:nvPr>
            <p:ph type="body" sz="quarter" idx="13" hasCustomPrompt="1"/>
          </p:nvPr>
        </p:nvSpPr>
        <p:spPr>
          <a:xfrm>
            <a:off x="1149092" y="5004444"/>
            <a:ext cx="4114800" cy="348141"/>
          </a:xfrm>
          <a:prstGeom prst="rect">
            <a:avLst/>
          </a:prstGeom>
        </p:spPr>
        <p:txBody>
          <a:bodyPr/>
          <a:lstStyle>
            <a:lvl1pPr>
              <a:defRPr lang="en-US" sz="1600" b="0" i="0" kern="1200" spc="0" dirty="0" smtClean="0">
                <a:solidFill>
                  <a:schemeClr val="tx1">
                    <a:lumMod val="95000"/>
                  </a:schemeClr>
                </a:solidFill>
                <a:latin typeface="+mj-lt"/>
                <a:ea typeface="Roboto" panose="02000000000000000000" pitchFamily="2" charset="0"/>
                <a:cs typeface="Arial" panose="020B0604020202020204" pitchFamily="34" charset="0"/>
              </a:defRPr>
            </a:lvl1pPr>
          </a:lstStyle>
          <a:p>
            <a:pPr lvl="0"/>
            <a:r>
              <a:rPr lang="en-US"/>
              <a:t>Presenters</a:t>
            </a:r>
          </a:p>
        </p:txBody>
      </p:sp>
    </p:spTree>
    <p:extLst>
      <p:ext uri="{BB962C8B-B14F-4D97-AF65-F5344CB8AC3E}">
        <p14:creationId xmlns:p14="http://schemas.microsoft.com/office/powerpoint/2010/main" val="30914830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400" userDrawn="1">
          <p15:clr>
            <a:srgbClr val="5ACBF0"/>
          </p15:clr>
        </p15:guide>
        <p15:guide id="2" orient="horz" pos="2520" userDrawn="1">
          <p15:clr>
            <a:srgbClr val="5ACBF0"/>
          </p15:clr>
        </p15:guide>
        <p15:guide id="3" pos="72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869570"/>
          </a:xfrm>
          <a:prstGeom prst="rect">
            <a:avLst/>
          </a:prstGeom>
        </p:spPr>
        <p:txBody>
          <a:bodyPr/>
          <a:lstStyle>
            <a:lvl1pPr marL="0" indent="0">
              <a:lnSpc>
                <a:spcPct val="90000"/>
              </a:lnSpc>
              <a:buNone/>
              <a:defRPr sz="2400">
                <a:solidFill>
                  <a:schemeClr val="bg2"/>
                </a:solidFill>
                <a:latin typeface="GT Sectra Fine" panose="00000500000000000000" pitchFamily="50" charset="0"/>
              </a:defRPr>
            </a:lvl1pPr>
            <a:lvl2pPr marL="0" indent="0">
              <a:buNone/>
              <a:defRPr sz="1801"/>
            </a:lvl2pPr>
            <a:lvl3pPr marL="228604">
              <a:buFont typeface="Arial" panose="020B0604020202020204" pitchFamily="34" charset="0"/>
              <a:buChar char="•"/>
              <a:defRPr sz="1801"/>
            </a:lvl3pPr>
            <a:lvl4pPr marL="457206">
              <a:buFont typeface="System Font"/>
              <a:buChar char="–"/>
              <a:defRPr sz="1600"/>
            </a:lvl4pPr>
            <a:lvl5pPr marL="685809">
              <a:buFont typeface="Arial" panose="020B0604020202020204" pitchFamily="34" charset="0"/>
              <a:buChar char="•"/>
              <a:defRPr sz="1600"/>
            </a:lvl5pPr>
          </a:lstStyle>
          <a:p>
            <a:pPr lvl="0"/>
            <a:r>
              <a:rPr lang="en-US"/>
              <a:t>Place agenda summary here in GT Sectra Fine</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2" cy="810399"/>
          </a:xfrm>
          <a:prstGeom prst="rect">
            <a:avLst/>
          </a:prstGeom>
        </p:spPr>
        <p:txBody>
          <a:bodyPr/>
          <a:lstStyle/>
          <a:p>
            <a:r>
              <a:rPr lang="en-GB"/>
              <a:t>Agenda</a:t>
            </a:r>
            <a:endParaRPr lang="en-US"/>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3" y="1371600"/>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3" y="1976479"/>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3" y="2581356"/>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3" y="3186234"/>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3" y="3791113"/>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3" y="4395990"/>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3" y="5000868"/>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3" y="5605747"/>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284358" y="1371600"/>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284358" y="1976479"/>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284358" y="2581356"/>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284358" y="3186234"/>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284358" y="3791113"/>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284358" y="4395990"/>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284358" y="5000868"/>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284358" y="5605747"/>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cxnSp>
        <p:nvCxnSpPr>
          <p:cNvPr id="4" name="Straight Connector 3">
            <a:extLst>
              <a:ext uri="{FF2B5EF4-FFF2-40B4-BE49-F238E27FC236}">
                <a16:creationId xmlns:a16="http://schemas.microsoft.com/office/drawing/2014/main" id="{D72EABDE-2DC7-B441-8D65-EC926DD10B85}"/>
              </a:ext>
            </a:extLst>
          </p:cNvPr>
          <p:cNvCxnSpPr>
            <a:cxnSpLocks/>
          </p:cNvCxnSpPr>
          <p:nvPr userDrawn="1"/>
        </p:nvCxnSpPr>
        <p:spPr>
          <a:xfrm>
            <a:off x="4045241" y="1371601"/>
            <a:ext cx="0" cy="33327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9"/>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3"/>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195094" y="1371600"/>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195094" y="1976479"/>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195094" y="2581356"/>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195094" y="3186234"/>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195094" y="3791113"/>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195094" y="4395990"/>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195094" y="5000868"/>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195094" y="5605747"/>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 name="TextBox 2">
            <a:extLst>
              <a:ext uri="{FF2B5EF4-FFF2-40B4-BE49-F238E27FC236}">
                <a16:creationId xmlns:a16="http://schemas.microsoft.com/office/drawing/2014/main" id="{FDFC4F5B-DE83-214A-95EA-68339F579CF1}"/>
              </a:ext>
            </a:extLst>
          </p:cNvPr>
          <p:cNvSpPr txBox="1"/>
          <p:nvPr userDrawn="1"/>
        </p:nvSpPr>
        <p:spPr>
          <a:xfrm>
            <a:off x="9290304" y="6601968"/>
            <a:ext cx="0" cy="0"/>
          </a:xfrm>
          <a:prstGeom prst="rect">
            <a:avLst/>
          </a:prstGeom>
          <a:noFill/>
        </p:spPr>
        <p:txBody>
          <a:bodyPr wrap="none" lIns="0" tIns="0" rIns="0" bIns="0" rtlCol="0">
            <a:noAutofit/>
          </a:bodyPr>
          <a:lstStyle/>
          <a:p>
            <a:pPr algn="l" defTabSz="228604">
              <a:spcAft>
                <a:spcPts val="1200"/>
              </a:spcAft>
            </a:pPr>
            <a:endParaRPr lang="en-US" sz="1801" noProof="0"/>
          </a:p>
        </p:txBody>
      </p:sp>
    </p:spTree>
    <p:extLst>
      <p:ext uri="{BB962C8B-B14F-4D97-AF65-F5344CB8AC3E}">
        <p14:creationId xmlns:p14="http://schemas.microsoft.com/office/powerpoint/2010/main" val="2758299207"/>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break">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D8A76DE-ECA0-60F4-575C-02C4077408B5}"/>
              </a:ext>
            </a:extLst>
          </p:cNvPr>
          <p:cNvGraphicFramePr>
            <a:graphicFrameLocks noChangeAspect="1"/>
          </p:cNvGraphicFramePr>
          <p:nvPr userDrawn="1">
            <p:custDataLst>
              <p:tags r:id="rId1"/>
            </p:custDataLst>
            <p:extLst>
              <p:ext uri="{D42A27DB-BD31-4B8C-83A1-F6EECF244321}">
                <p14:modId xmlns:p14="http://schemas.microsoft.com/office/powerpoint/2010/main" val="31092545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4" name="Object 3" hidden="1">
                        <a:extLst>
                          <a:ext uri="{FF2B5EF4-FFF2-40B4-BE49-F238E27FC236}">
                            <a16:creationId xmlns:a16="http://schemas.microsoft.com/office/drawing/2014/main" id="{8D8A76DE-ECA0-60F4-575C-02C4077408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F7B9E7BD-B7D1-FF01-F546-0CADB6C2F4CC}"/>
              </a:ext>
            </a:extLst>
          </p:cNvPr>
          <p:cNvSpPr>
            <a:spLocks noGrp="1"/>
          </p:cNvSpPr>
          <p:nvPr>
            <p:ph type="body" sz="quarter" idx="10" hasCustomPrompt="1"/>
          </p:nvPr>
        </p:nvSpPr>
        <p:spPr>
          <a:xfrm>
            <a:off x="1225550" y="2909333"/>
            <a:ext cx="9389031" cy="1039334"/>
          </a:xfrm>
          <a:prstGeom prst="rect">
            <a:avLst/>
          </a:prstGeom>
        </p:spPr>
        <p:txBody>
          <a:bodyPr anchor="ctr"/>
          <a:lstStyle>
            <a:lvl1pPr>
              <a:defRPr sz="3200" b="1"/>
            </a:lvl1pPr>
          </a:lstStyle>
          <a:p>
            <a:pPr lvl="0"/>
            <a:r>
              <a:rPr lang="en-US"/>
              <a:t>## - Place section title here in sentence case, max 2 lines </a:t>
            </a:r>
          </a:p>
        </p:txBody>
      </p:sp>
    </p:spTree>
    <p:extLst>
      <p:ext uri="{BB962C8B-B14F-4D97-AF65-F5344CB8AC3E}">
        <p14:creationId xmlns:p14="http://schemas.microsoft.com/office/powerpoint/2010/main" val="609445690"/>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cker 3/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343564"/>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34356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492673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cker 4/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34356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343563"/>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3127911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cker 5/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34356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34356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Tree>
    <p:extLst>
      <p:ext uri="{BB962C8B-B14F-4D97-AF65-F5344CB8AC3E}">
        <p14:creationId xmlns:p14="http://schemas.microsoft.com/office/powerpoint/2010/main" val="3606925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cker App">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a:solidFill>
                  <a:schemeClr val="tx1"/>
                </a:solidFill>
                <a:latin typeface="+mj-lt"/>
                <a:cs typeface="Arial" panose="020B0604020202020204" pitchFamily="34" charset="0"/>
              </a:rPr>
              <a:t>Appendix</a:t>
            </a:r>
            <a:endParaRPr lang="en-AU" sz="1200" dirty="0">
              <a:solidFill>
                <a:schemeClr val="tx1"/>
              </a:solidFill>
              <a:latin typeface="+mj-lt"/>
              <a:cs typeface="Arial" panose="020B0604020202020204" pitchFamily="34" charset="0"/>
            </a:endParaRPr>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343564"/>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Tree>
    <p:extLst>
      <p:ext uri="{BB962C8B-B14F-4D97-AF65-F5344CB8AC3E}">
        <p14:creationId xmlns:p14="http://schemas.microsoft.com/office/powerpoint/2010/main" val="3827969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cker Alt 1/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274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274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922514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cker Alt 2/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2744"/>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274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274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1526356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cker Alt 3/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2743"/>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274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4079992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BCE4D4F-8CCC-404C-840E-8A45E07645C2}"/>
              </a:ext>
            </a:extLst>
          </p:cNvPr>
          <p:cNvGraphicFramePr>
            <a:graphicFrameLocks noChangeAspect="1"/>
          </p:cNvGraphicFramePr>
          <p:nvPr userDrawn="1">
            <p:custDataLst>
              <p:tags r:id="rId28"/>
            </p:custDataLst>
            <p:extLst>
              <p:ext uri="{D42A27DB-BD31-4B8C-83A1-F6EECF244321}">
                <p14:modId xmlns:p14="http://schemas.microsoft.com/office/powerpoint/2010/main" val="105608378"/>
              </p:ext>
            </p:extLst>
          </p:nvPr>
        </p:nvGraphicFramePr>
        <p:xfrm>
          <a:off x="1588" y="1587"/>
          <a:ext cx="1589" cy="1588"/>
        </p:xfrm>
        <a:graphic>
          <a:graphicData uri="http://schemas.openxmlformats.org/presentationml/2006/ole">
            <mc:AlternateContent xmlns:mc="http://schemas.openxmlformats.org/markup-compatibility/2006">
              <mc:Choice xmlns:v="urn:schemas-microsoft-com:vml" Requires="v">
                <p:oleObj name="think-cell Slide" r:id="rId30" imgW="395" imgH="394" progId="TCLayout.ActiveDocument.1">
                  <p:embed/>
                </p:oleObj>
              </mc:Choice>
              <mc:Fallback>
                <p:oleObj name="think-cell Slide" r:id="rId30" imgW="395" imgH="394" progId="TCLayout.ActiveDocument.1">
                  <p:embed/>
                  <p:pic>
                    <p:nvPicPr>
                      <p:cNvPr id="5" name="Object 4" hidden="1">
                        <a:extLst>
                          <a:ext uri="{FF2B5EF4-FFF2-40B4-BE49-F238E27FC236}">
                            <a16:creationId xmlns:a16="http://schemas.microsoft.com/office/drawing/2014/main" id="{DBCE4D4F-8CCC-404C-840E-8A45E07645C2}"/>
                          </a:ext>
                        </a:extLst>
                      </p:cNvPr>
                      <p:cNvPicPr/>
                      <p:nvPr/>
                    </p:nvPicPr>
                    <p:blipFill>
                      <a:blip r:embed="rId31"/>
                      <a:stretch>
                        <a:fillRect/>
                      </a:stretch>
                    </p:blipFill>
                    <p:spPr>
                      <a:xfrm>
                        <a:off x="1588" y="1587"/>
                        <a:ext cx="1589"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4AAB9D-85C6-43AB-8696-D55AD6DDE24E}"/>
              </a:ext>
            </a:extLst>
          </p:cNvPr>
          <p:cNvSpPr/>
          <p:nvPr userDrawn="1">
            <p:custDataLst>
              <p:tags r:id="rId29"/>
            </p:custDataLst>
          </p:nvPr>
        </p:nvSpPr>
        <p:spPr>
          <a:xfrm>
            <a:off x="0" y="1"/>
            <a:ext cx="158812" cy="158713"/>
          </a:xfrm>
          <a:prstGeom prst="rect">
            <a:avLst/>
          </a:prstGeom>
          <a:solidFill>
            <a:schemeClr val="accent2"/>
          </a:soli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none" lIns="0" tIns="0" rIns="0" bIns="0" numCol="1" spcCol="0" rtlCol="0" anchor="ctr" anchorCtr="0">
            <a:noAutofit/>
          </a:bodyPr>
          <a:lstStyle/>
          <a:p>
            <a:pPr marL="0" lvl="0" indent="0" algn="ctr"/>
            <a:endParaRPr lang="en-US" sz="3598" b="1" i="0" baseline="0">
              <a:solidFill>
                <a:schemeClr val="bg1"/>
              </a:solidFill>
              <a:latin typeface="Graphik" panose="020B0503030202060203" pitchFamily="34" charset="0"/>
              <a:cs typeface="Arial" panose="020B0604020202020204" pitchFamily="34" charset="0"/>
              <a:sym typeface="Graphik" panose="020B0503030202060203" pitchFamily="34" charset="0"/>
            </a:endParaRPr>
          </a:p>
        </p:txBody>
      </p:sp>
      <p:sp>
        <p:nvSpPr>
          <p:cNvPr id="8" name="Slide Number Placeholder 9">
            <a:extLst>
              <a:ext uri="{FF2B5EF4-FFF2-40B4-BE49-F238E27FC236}">
                <a16:creationId xmlns:a16="http://schemas.microsoft.com/office/drawing/2014/main" id="{E029236F-8D4F-46BA-A33A-11E2F113A78C}"/>
              </a:ext>
            </a:extLst>
          </p:cNvPr>
          <p:cNvSpPr>
            <a:spLocks noGrp="1"/>
          </p:cNvSpPr>
          <p:nvPr>
            <p:ph type="sldNum" sz="quarter" idx="4"/>
          </p:nvPr>
        </p:nvSpPr>
        <p:spPr>
          <a:xfrm flipH="1">
            <a:off x="10946922" y="6401006"/>
            <a:ext cx="561476" cy="273402"/>
          </a:xfrm>
          <a:prstGeom prst="rect">
            <a:avLst/>
          </a:prstGeom>
        </p:spPr>
        <p:txBody>
          <a:bodyPr tIns="0" bIns="0" anchor="b"/>
          <a:lstStyle>
            <a:lvl1pPr algn="l">
              <a:defRPr sz="1001" b="0">
                <a:solidFill>
                  <a:schemeClr val="tx1"/>
                </a:solidFill>
                <a:latin typeface="+mj-lt"/>
              </a:defRPr>
            </a:lvl1pPr>
          </a:lstStyle>
          <a:p>
            <a:fld id="{4F9AC08D-23A9-440E-BCB9-AA1E9877CC38}" type="slidenum">
              <a:rPr lang="en-US" smtClean="0"/>
              <a:pPr/>
              <a:t>‹#›</a:t>
            </a:fld>
            <a:endParaRPr lang="en-US"/>
          </a:p>
        </p:txBody>
      </p:sp>
      <p:sp>
        <p:nvSpPr>
          <p:cNvPr id="10" name="Footer Placeholder 6">
            <a:extLst>
              <a:ext uri="{FF2B5EF4-FFF2-40B4-BE49-F238E27FC236}">
                <a16:creationId xmlns:a16="http://schemas.microsoft.com/office/drawing/2014/main" id="{37E62055-3E0F-4EBB-A962-F9600119E4DA}"/>
              </a:ext>
            </a:extLst>
          </p:cNvPr>
          <p:cNvSpPr>
            <a:spLocks noGrp="1"/>
          </p:cNvSpPr>
          <p:nvPr>
            <p:ph type="ftr" sz="quarter" idx="3"/>
          </p:nvPr>
        </p:nvSpPr>
        <p:spPr>
          <a:xfrm>
            <a:off x="355739" y="6402651"/>
            <a:ext cx="3733634" cy="270112"/>
          </a:xfrm>
          <a:prstGeom prst="rect">
            <a:avLst/>
          </a:prstGeom>
        </p:spPr>
        <p:txBody>
          <a:bodyPr tIns="0" bIns="0" anchor="ctr"/>
          <a:lstStyle>
            <a:lvl1pPr algn="l">
              <a:defRPr sz="800">
                <a:solidFill>
                  <a:schemeClr val="tx1">
                    <a:alpha val="50000"/>
                  </a:schemeClr>
                </a:solidFill>
                <a:latin typeface="+mn-lt"/>
              </a:defRPr>
            </a:lvl1pPr>
          </a:lstStyle>
          <a:p>
            <a:r>
              <a:rPr lang="en-GB"/>
              <a:t>Source:</a:t>
            </a:r>
          </a:p>
        </p:txBody>
      </p:sp>
      <p:pic>
        <p:nvPicPr>
          <p:cNvPr id="9" name="Picture 8" descr="Logo&#10;&#10;Description automatically generated">
            <a:extLst>
              <a:ext uri="{FF2B5EF4-FFF2-40B4-BE49-F238E27FC236}">
                <a16:creationId xmlns:a16="http://schemas.microsoft.com/office/drawing/2014/main" id="{A66CE9E3-35BA-4A0B-8098-8A65954FE472}"/>
              </a:ext>
            </a:extLst>
          </p:cNvPr>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11478897" y="6393635"/>
            <a:ext cx="350924" cy="288147"/>
          </a:xfrm>
          <a:prstGeom prst="rect">
            <a:avLst/>
          </a:prstGeom>
        </p:spPr>
      </p:pic>
    </p:spTree>
    <p:extLst>
      <p:ext uri="{BB962C8B-B14F-4D97-AF65-F5344CB8AC3E}">
        <p14:creationId xmlns:p14="http://schemas.microsoft.com/office/powerpoint/2010/main" val="417098438"/>
      </p:ext>
    </p:extLst>
  </p:cSld>
  <p:clrMap bg1="lt1" tx1="dk1" bg2="lt2" tx2="dk2" accent1="accent1" accent2="accent2" accent3="accent3" accent4="accent4" accent5="accent5" accent6="accent6" hlink="hlink" folHlink="folHlink"/>
  <p:sldLayoutIdLst>
    <p:sldLayoutId id="2147483713" r:id="rId1"/>
    <p:sldLayoutId id="2147483720" r:id="rId2"/>
    <p:sldLayoutId id="2147483721" r:id="rId3"/>
    <p:sldLayoutId id="2147483722" r:id="rId4"/>
    <p:sldLayoutId id="2147483726" r:id="rId5"/>
    <p:sldLayoutId id="2147483740" r:id="rId6"/>
    <p:sldLayoutId id="2147483725" r:id="rId7"/>
    <p:sldLayoutId id="2147483727" r:id="rId8"/>
    <p:sldLayoutId id="2147483728" r:id="rId9"/>
    <p:sldLayoutId id="2147483729" r:id="rId10"/>
    <p:sldLayoutId id="2147483730" r:id="rId11"/>
    <p:sldLayoutId id="2147483739" r:id="rId12"/>
    <p:sldLayoutId id="2147483735" r:id="rId13"/>
    <p:sldLayoutId id="2147483736" r:id="rId14"/>
    <p:sldLayoutId id="2147483737" r:id="rId15"/>
    <p:sldLayoutId id="2147483738" r:id="rId16"/>
    <p:sldLayoutId id="2147483731" r:id="rId17"/>
    <p:sldLayoutId id="2147483732" r:id="rId18"/>
    <p:sldLayoutId id="2147483733" r:id="rId19"/>
    <p:sldLayoutId id="2147483734" r:id="rId20"/>
    <p:sldLayoutId id="2147483710" r:id="rId21"/>
    <p:sldLayoutId id="2147483719" r:id="rId22"/>
    <p:sldLayoutId id="2147483706" r:id="rId23"/>
    <p:sldLayoutId id="2147483712" r:id="rId24"/>
    <p:sldLayoutId id="2147483707" r:id="rId25"/>
    <p:sldLayoutId id="2147483708" r:id="rId26"/>
  </p:sldLayoutIdLst>
  <p:hf hdr="0" ftr="0" dt="0"/>
  <p:txStyles>
    <p:titleStyle>
      <a:lvl1pPr algn="l" rtl="0" eaLnBrk="1" fontAlgn="base" hangingPunct="1">
        <a:lnSpc>
          <a:spcPct val="80000"/>
        </a:lnSpc>
        <a:spcBef>
          <a:spcPct val="0"/>
        </a:spcBef>
        <a:spcAft>
          <a:spcPct val="0"/>
        </a:spcAft>
        <a:buFont typeface="Arial" charset="0"/>
        <a:defRPr lang="en-AU" sz="2800" b="1" i="0" kern="1200" cap="none" spc="-149" baseline="0" dirty="0" smtClean="0">
          <a:solidFill>
            <a:schemeClr val="tx1"/>
          </a:solidFill>
          <a:latin typeface="+mj-lt"/>
          <a:ea typeface="Roboto Black" panose="02000000000000000000" pitchFamily="2" charset="0"/>
          <a:cs typeface="Arial" panose="020B0604020202020204" pitchFamily="34" charset="0"/>
        </a:defRPr>
      </a:lvl1pPr>
      <a:lvl2pPr algn="l" rtl="0" eaLnBrk="1" fontAlgn="base" hangingPunct="1">
        <a:lnSpc>
          <a:spcPts val="3465"/>
        </a:lnSpc>
        <a:spcBef>
          <a:spcPct val="0"/>
        </a:spcBef>
        <a:spcAft>
          <a:spcPct val="0"/>
        </a:spcAft>
        <a:buFont typeface="Arial" charset="0"/>
        <a:defRPr sz="3198">
          <a:solidFill>
            <a:schemeClr val="tx1"/>
          </a:solidFill>
          <a:latin typeface="Arial" pitchFamily="-105" charset="-52"/>
          <a:ea typeface="Arial" pitchFamily="-105" charset="-52"/>
          <a:cs typeface="Arial" pitchFamily="-105" charset="-52"/>
        </a:defRPr>
      </a:lvl2pPr>
      <a:lvl3pPr algn="l" rtl="0" eaLnBrk="1" fontAlgn="base" hangingPunct="1">
        <a:lnSpc>
          <a:spcPts val="3465"/>
        </a:lnSpc>
        <a:spcBef>
          <a:spcPct val="0"/>
        </a:spcBef>
        <a:spcAft>
          <a:spcPct val="0"/>
        </a:spcAft>
        <a:buFont typeface="Arial" charset="0"/>
        <a:defRPr sz="3198">
          <a:solidFill>
            <a:schemeClr val="tx1"/>
          </a:solidFill>
          <a:latin typeface="Arial" pitchFamily="-105" charset="-52"/>
          <a:ea typeface="Arial" pitchFamily="-105" charset="-52"/>
          <a:cs typeface="Arial" pitchFamily="-105" charset="-52"/>
        </a:defRPr>
      </a:lvl3pPr>
      <a:lvl4pPr algn="l" rtl="0" eaLnBrk="1" fontAlgn="base" hangingPunct="1">
        <a:lnSpc>
          <a:spcPts val="3465"/>
        </a:lnSpc>
        <a:spcBef>
          <a:spcPct val="0"/>
        </a:spcBef>
        <a:spcAft>
          <a:spcPct val="0"/>
        </a:spcAft>
        <a:buFont typeface="Arial" charset="0"/>
        <a:defRPr sz="3198">
          <a:solidFill>
            <a:schemeClr val="tx1"/>
          </a:solidFill>
          <a:latin typeface="Arial" pitchFamily="-105" charset="-52"/>
          <a:ea typeface="Arial" pitchFamily="-105" charset="-52"/>
          <a:cs typeface="Arial" pitchFamily="-105" charset="-52"/>
        </a:defRPr>
      </a:lvl4pPr>
      <a:lvl5pPr algn="l" rtl="0" eaLnBrk="1" fontAlgn="base" hangingPunct="1">
        <a:lnSpc>
          <a:spcPts val="3465"/>
        </a:lnSpc>
        <a:spcBef>
          <a:spcPct val="0"/>
        </a:spcBef>
        <a:spcAft>
          <a:spcPct val="0"/>
        </a:spcAft>
        <a:buFont typeface="Arial" charset="0"/>
        <a:defRPr sz="3198">
          <a:solidFill>
            <a:schemeClr val="tx1"/>
          </a:solidFill>
          <a:latin typeface="Arial" pitchFamily="-105" charset="-52"/>
          <a:ea typeface="Arial" pitchFamily="-105" charset="-52"/>
          <a:cs typeface="Arial" pitchFamily="-105" charset="-52"/>
        </a:defRPr>
      </a:lvl5pPr>
      <a:lvl6pPr marL="609329"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6pPr>
      <a:lvl7pPr marL="1218657"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7pPr>
      <a:lvl8pPr marL="1827986"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8pPr>
      <a:lvl9pPr marL="2437314"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9pPr>
    </p:titleStyle>
    <p:bodyStyle>
      <a:lvl1pPr marL="0" indent="0" algn="l" rtl="0" eaLnBrk="1" fontAlgn="base" hangingPunct="1">
        <a:lnSpc>
          <a:spcPct val="100000"/>
        </a:lnSpc>
        <a:spcBef>
          <a:spcPts val="601"/>
        </a:spcBef>
        <a:spcAft>
          <a:spcPct val="0"/>
        </a:spcAft>
        <a:buFont typeface="Arial" pitchFamily="34" charset="0"/>
        <a:buNone/>
        <a:defRPr sz="1801" b="0" i="0" kern="1200">
          <a:solidFill>
            <a:schemeClr val="tx1"/>
          </a:solidFill>
          <a:latin typeface="+mn-lt"/>
          <a:ea typeface="Roboto" panose="02000000000000000000" pitchFamily="2" charset="0"/>
          <a:cs typeface="Arial" panose="020B0604020202020204" pitchFamily="34" charset="0"/>
        </a:defRPr>
      </a:lvl1pPr>
      <a:lvl2pPr marL="215960" indent="-215960" algn="l" rtl="0" eaLnBrk="1" fontAlgn="base" hangingPunct="1">
        <a:lnSpc>
          <a:spcPct val="100000"/>
        </a:lnSpc>
        <a:spcBef>
          <a:spcPts val="601"/>
        </a:spcBef>
        <a:spcAft>
          <a:spcPct val="0"/>
        </a:spcAft>
        <a:buFont typeface="Arial" pitchFamily="34" charset="0"/>
        <a:buChar char="•"/>
        <a:defRPr sz="1801" b="0" i="0" kern="1200">
          <a:solidFill>
            <a:schemeClr val="tx1"/>
          </a:solidFill>
          <a:latin typeface="+mn-lt"/>
          <a:ea typeface="Roboto" panose="02000000000000000000" pitchFamily="2" charset="0"/>
          <a:cs typeface="Arial" panose="020B0604020202020204" pitchFamily="34" charset="0"/>
        </a:defRPr>
      </a:lvl2pPr>
      <a:lvl3pPr marL="431920" indent="-215960" algn="l" rtl="0" eaLnBrk="1" fontAlgn="base" hangingPunct="1">
        <a:lnSpc>
          <a:spcPct val="100000"/>
        </a:lnSpc>
        <a:spcBef>
          <a:spcPts val="601"/>
        </a:spcBef>
        <a:spcAft>
          <a:spcPct val="0"/>
        </a:spcAft>
        <a:buFont typeface="Arial" pitchFamily="34" charset="0"/>
        <a:buChar char="‒"/>
        <a:tabLst/>
        <a:defRPr sz="1801" b="0" i="0" kern="1200">
          <a:solidFill>
            <a:schemeClr val="tx1"/>
          </a:solidFill>
          <a:latin typeface="+mn-lt"/>
          <a:ea typeface="Roboto" panose="02000000000000000000" pitchFamily="2" charset="0"/>
          <a:cs typeface="Arial" panose="020B0604020202020204" pitchFamily="34" charset="0"/>
        </a:defRPr>
      </a:lvl3pPr>
      <a:lvl4pPr marL="611885" indent="-215960" algn="l" rtl="0" eaLnBrk="1" fontAlgn="base" hangingPunct="1">
        <a:lnSpc>
          <a:spcPct val="100000"/>
        </a:lnSpc>
        <a:spcBef>
          <a:spcPts val="601"/>
        </a:spcBef>
        <a:spcAft>
          <a:spcPct val="0"/>
        </a:spcAft>
        <a:buFont typeface="Arial" pitchFamily="34" charset="0"/>
        <a:buChar char="•"/>
        <a:defRPr sz="1801" b="0" i="0" kern="1200">
          <a:solidFill>
            <a:schemeClr val="tx1"/>
          </a:solidFill>
          <a:latin typeface="+mn-lt"/>
          <a:ea typeface="Roboto" panose="02000000000000000000" pitchFamily="2" charset="0"/>
          <a:cs typeface="Arial" panose="020B0604020202020204" pitchFamily="34" charset="0"/>
        </a:defRPr>
      </a:lvl4pPr>
      <a:lvl5pPr marL="863838" indent="-215960" algn="l" rtl="0" eaLnBrk="1" fontAlgn="base" hangingPunct="1">
        <a:lnSpc>
          <a:spcPct val="100000"/>
        </a:lnSpc>
        <a:spcBef>
          <a:spcPts val="601"/>
        </a:spcBef>
        <a:spcAft>
          <a:spcPct val="0"/>
        </a:spcAft>
        <a:buFont typeface="Arial" pitchFamily="34" charset="0"/>
        <a:buChar char="‒"/>
        <a:defRPr sz="1801" b="0" i="0" kern="1200">
          <a:solidFill>
            <a:schemeClr val="tx1"/>
          </a:solidFill>
          <a:latin typeface="+mn-lt"/>
          <a:ea typeface="Roboto" panose="02000000000000000000" pitchFamily="2" charset="0"/>
          <a:cs typeface="Arial" panose="020B0604020202020204" pitchFamily="34" charset="0"/>
        </a:defRPr>
      </a:lvl5pPr>
      <a:lvl6pPr marL="3351304" indent="-304665" algn="l" defTabSz="1218657"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634" indent="-304665" algn="l" defTabSz="1218657"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63" indent="-304665" algn="l" defTabSz="1218657"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90" indent="-304665" algn="l" defTabSz="1218657"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657" rtl="0" eaLnBrk="1" latinLnBrk="0" hangingPunct="1">
        <a:defRPr sz="2400" kern="1200">
          <a:solidFill>
            <a:schemeClr val="tx1"/>
          </a:solidFill>
          <a:latin typeface="+mn-lt"/>
          <a:ea typeface="+mn-ea"/>
          <a:cs typeface="+mn-cs"/>
        </a:defRPr>
      </a:lvl1pPr>
      <a:lvl2pPr marL="609329" algn="l" defTabSz="1218657" rtl="0" eaLnBrk="1" latinLnBrk="0" hangingPunct="1">
        <a:defRPr sz="2400" kern="1200">
          <a:solidFill>
            <a:schemeClr val="tx1"/>
          </a:solidFill>
          <a:latin typeface="+mn-lt"/>
          <a:ea typeface="+mn-ea"/>
          <a:cs typeface="+mn-cs"/>
        </a:defRPr>
      </a:lvl2pPr>
      <a:lvl3pPr marL="1218657" algn="l" defTabSz="1218657" rtl="0" eaLnBrk="1" latinLnBrk="0" hangingPunct="1">
        <a:defRPr sz="2400" kern="1200">
          <a:solidFill>
            <a:schemeClr val="tx1"/>
          </a:solidFill>
          <a:latin typeface="+mn-lt"/>
          <a:ea typeface="+mn-ea"/>
          <a:cs typeface="+mn-cs"/>
        </a:defRPr>
      </a:lvl3pPr>
      <a:lvl4pPr marL="1827986" algn="l" defTabSz="1218657" rtl="0" eaLnBrk="1" latinLnBrk="0" hangingPunct="1">
        <a:defRPr sz="2400" kern="1200">
          <a:solidFill>
            <a:schemeClr val="tx1"/>
          </a:solidFill>
          <a:latin typeface="+mn-lt"/>
          <a:ea typeface="+mn-ea"/>
          <a:cs typeface="+mn-cs"/>
        </a:defRPr>
      </a:lvl4pPr>
      <a:lvl5pPr marL="2437314" algn="l" defTabSz="1218657" rtl="0" eaLnBrk="1" latinLnBrk="0" hangingPunct="1">
        <a:defRPr sz="2400" kern="1200">
          <a:solidFill>
            <a:schemeClr val="tx1"/>
          </a:solidFill>
          <a:latin typeface="+mn-lt"/>
          <a:ea typeface="+mn-ea"/>
          <a:cs typeface="+mn-cs"/>
        </a:defRPr>
      </a:lvl5pPr>
      <a:lvl6pPr marL="3046643" algn="l" defTabSz="1218657" rtl="0" eaLnBrk="1" latinLnBrk="0" hangingPunct="1">
        <a:defRPr sz="2400" kern="1200">
          <a:solidFill>
            <a:schemeClr val="tx1"/>
          </a:solidFill>
          <a:latin typeface="+mn-lt"/>
          <a:ea typeface="+mn-ea"/>
          <a:cs typeface="+mn-cs"/>
        </a:defRPr>
      </a:lvl6pPr>
      <a:lvl7pPr marL="3655971" algn="l" defTabSz="1218657" rtl="0" eaLnBrk="1" latinLnBrk="0" hangingPunct="1">
        <a:defRPr sz="2400" kern="1200">
          <a:solidFill>
            <a:schemeClr val="tx1"/>
          </a:solidFill>
          <a:latin typeface="+mn-lt"/>
          <a:ea typeface="+mn-ea"/>
          <a:cs typeface="+mn-cs"/>
        </a:defRPr>
      </a:lvl7pPr>
      <a:lvl8pPr marL="4265298" algn="l" defTabSz="1218657" rtl="0" eaLnBrk="1" latinLnBrk="0" hangingPunct="1">
        <a:defRPr sz="2400" kern="1200">
          <a:solidFill>
            <a:schemeClr val="tx1"/>
          </a:solidFill>
          <a:latin typeface="+mn-lt"/>
          <a:ea typeface="+mn-ea"/>
          <a:cs typeface="+mn-cs"/>
        </a:defRPr>
      </a:lvl8pPr>
      <a:lvl9pPr marL="4874626" algn="l" defTabSz="121865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19" userDrawn="1">
          <p15:clr>
            <a:srgbClr val="F26B43"/>
          </p15:clr>
        </p15:guide>
        <p15:guide id="2" pos="226" userDrawn="1">
          <p15:clr>
            <a:srgbClr val="F26B43"/>
          </p15:clr>
        </p15:guide>
        <p15:guide id="3" pos="7452" userDrawn="1">
          <p15:clr>
            <a:srgbClr val="F26B43"/>
          </p15:clr>
        </p15:guide>
        <p15:guide id="4" pos="1276" userDrawn="1">
          <p15:clr>
            <a:srgbClr val="F26B43"/>
          </p15:clr>
        </p15:guide>
        <p15:guide id="5" pos="1460" userDrawn="1">
          <p15:clr>
            <a:srgbClr val="F26B43"/>
          </p15:clr>
        </p15:guide>
        <p15:guide id="6" pos="2514" userDrawn="1">
          <p15:clr>
            <a:srgbClr val="F26B43"/>
          </p15:clr>
        </p15:guide>
        <p15:guide id="7" pos="2697" userDrawn="1">
          <p15:clr>
            <a:srgbClr val="F26B43"/>
          </p15:clr>
        </p15:guide>
        <p15:guide id="8" pos="3929" userDrawn="1">
          <p15:clr>
            <a:srgbClr val="F26B43"/>
          </p15:clr>
        </p15:guide>
        <p15:guide id="9" pos="3748" userDrawn="1">
          <p15:clr>
            <a:srgbClr val="F26B43"/>
          </p15:clr>
        </p15:guide>
        <p15:guide id="10" pos="4981" userDrawn="1">
          <p15:clr>
            <a:srgbClr val="F26B43"/>
          </p15:clr>
        </p15:guide>
        <p15:guide id="11" pos="5163" userDrawn="1">
          <p15:clr>
            <a:srgbClr val="F26B43"/>
          </p15:clr>
        </p15:guide>
        <p15:guide id="12" pos="6219" userDrawn="1">
          <p15:clr>
            <a:srgbClr val="F26B43"/>
          </p15:clr>
        </p15:guide>
        <p15:guide id="13" pos="6398" userDrawn="1">
          <p15:clr>
            <a:srgbClr val="F26B43"/>
          </p15:clr>
        </p15:guide>
        <p15:guide id="14" orient="horz" pos="807" userDrawn="1">
          <p15:clr>
            <a:srgbClr val="F26B43"/>
          </p15:clr>
        </p15:guide>
        <p15:guide id="15" orient="horz" pos="876" userDrawn="1">
          <p15:clr>
            <a:srgbClr val="F26B43"/>
          </p15:clr>
        </p15:guide>
        <p15:guide id="16" orient="horz" pos="4031" userDrawn="1">
          <p15:clr>
            <a:srgbClr val="F26B43"/>
          </p15:clr>
        </p15:guide>
        <p15:guide id="17" orient="horz" pos="597" userDrawn="1">
          <p15:clr>
            <a:srgbClr val="F26B43"/>
          </p15:clr>
        </p15:guide>
        <p15:guide id="18" orient="horz" pos="2435" userDrawn="1">
          <p15:clr>
            <a:srgbClr val="F26B43"/>
          </p15:clr>
        </p15:guide>
        <p15:guide id="19" orient="horz" pos="3756" userDrawn="1">
          <p15:clr>
            <a:srgbClr val="F26B43"/>
          </p15:clr>
        </p15:guide>
        <p15:guide id="20" orient="horz" pos="419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4.xml"/><Relationship Id="rId1" Type="http://schemas.openxmlformats.org/officeDocument/2006/relationships/tags" Target="../tags/tag28.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12" Type="http://schemas.openxmlformats.org/officeDocument/2006/relationships/image" Target="../media/image40.svg"/><Relationship Id="rId2" Type="http://schemas.openxmlformats.org/officeDocument/2006/relationships/slideLayout" Target="../slideLayouts/slideLayout22.xml"/><Relationship Id="rId1" Type="http://schemas.openxmlformats.org/officeDocument/2006/relationships/tags" Target="../tags/tag37.xml"/><Relationship Id="rId6" Type="http://schemas.openxmlformats.org/officeDocument/2006/relationships/image" Target="../media/image8.svg"/><Relationship Id="rId11" Type="http://schemas.openxmlformats.org/officeDocument/2006/relationships/image" Target="../media/image39.png"/><Relationship Id="rId5" Type="http://schemas.openxmlformats.org/officeDocument/2006/relationships/image" Target="../media/image7.png"/><Relationship Id="rId10" Type="http://schemas.openxmlformats.org/officeDocument/2006/relationships/image" Target="../media/image38.svg"/><Relationship Id="rId4" Type="http://schemas.openxmlformats.org/officeDocument/2006/relationships/image" Target="../media/image1.emf"/><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2" Type="http://schemas.openxmlformats.org/officeDocument/2006/relationships/slideLayout" Target="../slideLayouts/slideLayout22.xml"/><Relationship Id="rId1" Type="http://schemas.openxmlformats.org/officeDocument/2006/relationships/tags" Target="../tags/tag38.xml"/><Relationship Id="rId6" Type="http://schemas.openxmlformats.org/officeDocument/2006/relationships/image" Target="../media/image8.svg"/><Relationship Id="rId11" Type="http://schemas.openxmlformats.org/officeDocument/2006/relationships/image" Target="../media/image43.svg"/><Relationship Id="rId5" Type="http://schemas.openxmlformats.org/officeDocument/2006/relationships/image" Target="../media/image7.png"/><Relationship Id="rId10" Type="http://schemas.openxmlformats.org/officeDocument/2006/relationships/image" Target="../media/image42.png"/><Relationship Id="rId4" Type="http://schemas.openxmlformats.org/officeDocument/2006/relationships/image" Target="../media/image1.emf"/><Relationship Id="rId9"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12" Type="http://schemas.openxmlformats.org/officeDocument/2006/relationships/image" Target="../media/image47.svg"/><Relationship Id="rId2" Type="http://schemas.openxmlformats.org/officeDocument/2006/relationships/slideLayout" Target="../slideLayouts/slideLayout22.xml"/><Relationship Id="rId1" Type="http://schemas.openxmlformats.org/officeDocument/2006/relationships/tags" Target="../tags/tag39.xml"/><Relationship Id="rId6" Type="http://schemas.openxmlformats.org/officeDocument/2006/relationships/image" Target="../media/image8.svg"/><Relationship Id="rId11" Type="http://schemas.openxmlformats.org/officeDocument/2006/relationships/image" Target="../media/image46.png"/><Relationship Id="rId5" Type="http://schemas.openxmlformats.org/officeDocument/2006/relationships/image" Target="../media/image7.png"/><Relationship Id="rId10" Type="http://schemas.openxmlformats.org/officeDocument/2006/relationships/image" Target="../media/image45.svg"/><Relationship Id="rId4" Type="http://schemas.openxmlformats.org/officeDocument/2006/relationships/image" Target="../media/image1.emf"/><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2" Type="http://schemas.openxmlformats.org/officeDocument/2006/relationships/slideLayout" Target="../slideLayouts/slideLayout22.xml"/><Relationship Id="rId1" Type="http://schemas.openxmlformats.org/officeDocument/2006/relationships/tags" Target="../tags/tag40.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12" Type="http://schemas.openxmlformats.org/officeDocument/2006/relationships/image" Target="../media/image22.svg"/><Relationship Id="rId2" Type="http://schemas.openxmlformats.org/officeDocument/2006/relationships/slideLayout" Target="../slideLayouts/slideLayout22.xml"/><Relationship Id="rId1" Type="http://schemas.openxmlformats.org/officeDocument/2006/relationships/tags" Target="../tags/tag41.xml"/><Relationship Id="rId6" Type="http://schemas.openxmlformats.org/officeDocument/2006/relationships/image" Target="../media/image8.svg"/><Relationship Id="rId11" Type="http://schemas.openxmlformats.org/officeDocument/2006/relationships/image" Target="../media/image21.png"/><Relationship Id="rId5" Type="http://schemas.openxmlformats.org/officeDocument/2006/relationships/image" Target="../media/image7.png"/><Relationship Id="rId10" Type="http://schemas.openxmlformats.org/officeDocument/2006/relationships/image" Target="../media/image49.svg"/><Relationship Id="rId4" Type="http://schemas.openxmlformats.org/officeDocument/2006/relationships/image" Target="../media/image1.emf"/><Relationship Id="rId9" Type="http://schemas.openxmlformats.org/officeDocument/2006/relationships/image" Target="../media/image48.png"/></Relationships>
</file>

<file path=ppt/slides/_rels/slide1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oleObject" Target="../embeddings/oleObject14.bin"/><Relationship Id="rId7" Type="http://schemas.openxmlformats.org/officeDocument/2006/relationships/image" Target="../media/image17.png"/><Relationship Id="rId2" Type="http://schemas.openxmlformats.org/officeDocument/2006/relationships/slideLayout" Target="../slideLayouts/slideLayout22.xml"/><Relationship Id="rId1" Type="http://schemas.openxmlformats.org/officeDocument/2006/relationships/tags" Target="../tags/tag42.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3.svg"/><Relationship Id="rId4" Type="http://schemas.openxmlformats.org/officeDocument/2006/relationships/image" Target="../media/image1.emf"/><Relationship Id="rId9"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oleObject" Target="../embeddings/oleObject14.bin"/><Relationship Id="rId7" Type="http://schemas.openxmlformats.org/officeDocument/2006/relationships/image" Target="../media/image44.png"/><Relationship Id="rId2" Type="http://schemas.openxmlformats.org/officeDocument/2006/relationships/slideLayout" Target="../slideLayouts/slideLayout22.xml"/><Relationship Id="rId1" Type="http://schemas.openxmlformats.org/officeDocument/2006/relationships/tags" Target="../tags/tag43.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28.svg"/><Relationship Id="rId4" Type="http://schemas.openxmlformats.org/officeDocument/2006/relationships/image" Target="../media/image1.emf"/><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oleObject" Target="../embeddings/oleObject14.bin"/><Relationship Id="rId7" Type="http://schemas.openxmlformats.org/officeDocument/2006/relationships/image" Target="../media/image41.png"/><Relationship Id="rId2" Type="http://schemas.openxmlformats.org/officeDocument/2006/relationships/slideLayout" Target="../slideLayouts/slideLayout22.xml"/><Relationship Id="rId1" Type="http://schemas.openxmlformats.org/officeDocument/2006/relationships/tags" Target="../tags/tag44.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18/10/relationships/comments" Target="../comments/modernComment_7FFAC369_3AC40E22.xml"/><Relationship Id="rId7" Type="http://schemas.openxmlformats.org/officeDocument/2006/relationships/image" Target="../media/image8.svg"/><Relationship Id="rId2" Type="http://schemas.openxmlformats.org/officeDocument/2006/relationships/slideLayout" Target="../slideLayouts/slideLayout22.xml"/><Relationship Id="rId1" Type="http://schemas.openxmlformats.org/officeDocument/2006/relationships/tags" Target="../tags/tag29.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13.bin"/><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2.xml"/><Relationship Id="rId1" Type="http://schemas.openxmlformats.org/officeDocument/2006/relationships/tags" Target="../tags/tag45.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2.xml"/><Relationship Id="rId1" Type="http://schemas.openxmlformats.org/officeDocument/2006/relationships/tags" Target="../tags/tag46.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12" Type="http://schemas.openxmlformats.org/officeDocument/2006/relationships/image" Target="../media/image60.svg"/><Relationship Id="rId2" Type="http://schemas.openxmlformats.org/officeDocument/2006/relationships/slideLayout" Target="../slideLayouts/slideLayout22.xml"/><Relationship Id="rId1" Type="http://schemas.openxmlformats.org/officeDocument/2006/relationships/tags" Target="../tags/tag47.xml"/><Relationship Id="rId6" Type="http://schemas.openxmlformats.org/officeDocument/2006/relationships/image" Target="../media/image8.svg"/><Relationship Id="rId11" Type="http://schemas.openxmlformats.org/officeDocument/2006/relationships/image" Target="../media/image59.png"/><Relationship Id="rId5" Type="http://schemas.openxmlformats.org/officeDocument/2006/relationships/image" Target="../media/image7.png"/><Relationship Id="rId10" Type="http://schemas.openxmlformats.org/officeDocument/2006/relationships/image" Target="../media/image58.svg"/><Relationship Id="rId4" Type="http://schemas.openxmlformats.org/officeDocument/2006/relationships/image" Target="../media/image1.emf"/><Relationship Id="rId9" Type="http://schemas.openxmlformats.org/officeDocument/2006/relationships/image" Target="../media/image57.png"/></Relationships>
</file>

<file path=ppt/slides/_rels/slide2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2" Type="http://schemas.openxmlformats.org/officeDocument/2006/relationships/slideLayout" Target="../slideLayouts/slideLayout22.xml"/><Relationship Id="rId1" Type="http://schemas.openxmlformats.org/officeDocument/2006/relationships/tags" Target="../tags/tag48.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62.png"/><Relationship Id="rId4" Type="http://schemas.openxmlformats.org/officeDocument/2006/relationships/image" Target="../media/image1.emf"/><Relationship Id="rId9" Type="http://schemas.openxmlformats.org/officeDocument/2006/relationships/image" Target="../media/image61.png"/></Relationships>
</file>

<file path=ppt/slides/_rels/slide2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2" Type="http://schemas.openxmlformats.org/officeDocument/2006/relationships/slideLayout" Target="../slideLayouts/slideLayout22.xml"/><Relationship Id="rId1" Type="http://schemas.openxmlformats.org/officeDocument/2006/relationships/tags" Target="../tags/tag49.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64.png"/><Relationship Id="rId4" Type="http://schemas.openxmlformats.org/officeDocument/2006/relationships/image" Target="../media/image1.emf"/><Relationship Id="rId9"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12" Type="http://schemas.openxmlformats.org/officeDocument/2006/relationships/image" Target="../media/image34.svg"/><Relationship Id="rId2" Type="http://schemas.openxmlformats.org/officeDocument/2006/relationships/slideLayout" Target="../slideLayouts/slideLayout22.xml"/><Relationship Id="rId1" Type="http://schemas.openxmlformats.org/officeDocument/2006/relationships/tags" Target="../tags/tag50.xml"/><Relationship Id="rId6" Type="http://schemas.openxmlformats.org/officeDocument/2006/relationships/image" Target="../media/image8.svg"/><Relationship Id="rId11" Type="http://schemas.openxmlformats.org/officeDocument/2006/relationships/image" Target="../media/image33.png"/><Relationship Id="rId5" Type="http://schemas.openxmlformats.org/officeDocument/2006/relationships/image" Target="../media/image7.png"/><Relationship Id="rId10" Type="http://schemas.openxmlformats.org/officeDocument/2006/relationships/image" Target="../media/image30.svg"/><Relationship Id="rId4" Type="http://schemas.openxmlformats.org/officeDocument/2006/relationships/image" Target="../media/image1.emf"/><Relationship Id="rId9" Type="http://schemas.openxmlformats.org/officeDocument/2006/relationships/image" Target="../media/image29.png"/></Relationships>
</file>

<file path=ppt/slides/_rels/slide2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12" Type="http://schemas.openxmlformats.org/officeDocument/2006/relationships/image" Target="../media/image40.svg"/><Relationship Id="rId2" Type="http://schemas.openxmlformats.org/officeDocument/2006/relationships/slideLayout" Target="../slideLayouts/slideLayout22.xml"/><Relationship Id="rId1" Type="http://schemas.openxmlformats.org/officeDocument/2006/relationships/tags" Target="../tags/tag51.xml"/><Relationship Id="rId6" Type="http://schemas.openxmlformats.org/officeDocument/2006/relationships/image" Target="../media/image8.svg"/><Relationship Id="rId11" Type="http://schemas.openxmlformats.org/officeDocument/2006/relationships/image" Target="../media/image39.png"/><Relationship Id="rId5" Type="http://schemas.openxmlformats.org/officeDocument/2006/relationships/image" Target="../media/image7.png"/><Relationship Id="rId10" Type="http://schemas.openxmlformats.org/officeDocument/2006/relationships/image" Target="../media/image26.svg"/><Relationship Id="rId4" Type="http://schemas.openxmlformats.org/officeDocument/2006/relationships/image" Target="../media/image1.emf"/><Relationship Id="rId9" Type="http://schemas.openxmlformats.org/officeDocument/2006/relationships/image" Target="../media/image25.png"/></Relationships>
</file>

<file path=ppt/slides/_rels/slide2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12" Type="http://schemas.openxmlformats.org/officeDocument/2006/relationships/image" Target="../media/image38.svg"/><Relationship Id="rId2" Type="http://schemas.openxmlformats.org/officeDocument/2006/relationships/slideLayout" Target="../slideLayouts/slideLayout22.xml"/><Relationship Id="rId1" Type="http://schemas.openxmlformats.org/officeDocument/2006/relationships/tags" Target="../tags/tag52.xml"/><Relationship Id="rId6" Type="http://schemas.openxmlformats.org/officeDocument/2006/relationships/image" Target="../media/image8.svg"/><Relationship Id="rId11" Type="http://schemas.openxmlformats.org/officeDocument/2006/relationships/image" Target="../media/image37.png"/><Relationship Id="rId5" Type="http://schemas.openxmlformats.org/officeDocument/2006/relationships/image" Target="../media/image7.png"/><Relationship Id="rId10" Type="http://schemas.openxmlformats.org/officeDocument/2006/relationships/image" Target="../media/image24.svg"/><Relationship Id="rId4" Type="http://schemas.openxmlformats.org/officeDocument/2006/relationships/image" Target="../media/image1.emf"/><Relationship Id="rId9" Type="http://schemas.openxmlformats.org/officeDocument/2006/relationships/image" Target="../media/image23.png"/></Relationships>
</file>

<file path=ppt/slides/_rels/slide2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12" Type="http://schemas.openxmlformats.org/officeDocument/2006/relationships/image" Target="../media/image66.svg"/><Relationship Id="rId2" Type="http://schemas.openxmlformats.org/officeDocument/2006/relationships/slideLayout" Target="../slideLayouts/slideLayout22.xml"/><Relationship Id="rId1" Type="http://schemas.openxmlformats.org/officeDocument/2006/relationships/tags" Target="../tags/tag53.xml"/><Relationship Id="rId6" Type="http://schemas.openxmlformats.org/officeDocument/2006/relationships/image" Target="../media/image8.svg"/><Relationship Id="rId11" Type="http://schemas.openxmlformats.org/officeDocument/2006/relationships/image" Target="../media/image65.png"/><Relationship Id="rId5" Type="http://schemas.openxmlformats.org/officeDocument/2006/relationships/image" Target="../media/image7.png"/><Relationship Id="rId10" Type="http://schemas.openxmlformats.org/officeDocument/2006/relationships/image" Target="../media/image43.svg"/><Relationship Id="rId4" Type="http://schemas.openxmlformats.org/officeDocument/2006/relationships/image" Target="../media/image1.emf"/><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slideLayout" Target="../slideLayouts/slideLayout22.xml"/><Relationship Id="rId1" Type="http://schemas.openxmlformats.org/officeDocument/2006/relationships/tags" Target="../tags/tag30.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1.emf"/><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2" Type="http://schemas.openxmlformats.org/officeDocument/2006/relationships/slideLayout" Target="../slideLayouts/slideLayout22.xml"/><Relationship Id="rId1" Type="http://schemas.openxmlformats.org/officeDocument/2006/relationships/tags" Target="../tags/tag54.xml"/><Relationship Id="rId6" Type="http://schemas.openxmlformats.org/officeDocument/2006/relationships/image" Target="../media/image8.svg"/><Relationship Id="rId11" Type="http://schemas.openxmlformats.org/officeDocument/2006/relationships/image" Target="../media/image69.svg"/><Relationship Id="rId5" Type="http://schemas.openxmlformats.org/officeDocument/2006/relationships/image" Target="../media/image7.png"/><Relationship Id="rId10" Type="http://schemas.openxmlformats.org/officeDocument/2006/relationships/image" Target="../media/image68.png"/><Relationship Id="rId4" Type="http://schemas.openxmlformats.org/officeDocument/2006/relationships/image" Target="../media/image1.emf"/><Relationship Id="rId9" Type="http://schemas.openxmlformats.org/officeDocument/2006/relationships/image" Target="../media/image67.png"/></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2" Type="http://schemas.openxmlformats.org/officeDocument/2006/relationships/slideLayout" Target="../slideLayouts/slideLayout22.xml"/><Relationship Id="rId1" Type="http://schemas.openxmlformats.org/officeDocument/2006/relationships/tags" Target="../tags/tag31.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6.png"/><Relationship Id="rId4" Type="http://schemas.openxmlformats.org/officeDocument/2006/relationships/image" Target="../media/image1.emf"/><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12" Type="http://schemas.openxmlformats.org/officeDocument/2006/relationships/image" Target="../media/image20.svg"/><Relationship Id="rId2" Type="http://schemas.openxmlformats.org/officeDocument/2006/relationships/slideLayout" Target="../slideLayouts/slideLayout22.xml"/><Relationship Id="rId1" Type="http://schemas.openxmlformats.org/officeDocument/2006/relationships/tags" Target="../tags/tag32.xml"/><Relationship Id="rId6" Type="http://schemas.openxmlformats.org/officeDocument/2006/relationships/image" Target="../media/image8.svg"/><Relationship Id="rId11" Type="http://schemas.openxmlformats.org/officeDocument/2006/relationships/image" Target="../media/image19.png"/><Relationship Id="rId5" Type="http://schemas.openxmlformats.org/officeDocument/2006/relationships/image" Target="../media/image7.png"/><Relationship Id="rId10" Type="http://schemas.openxmlformats.org/officeDocument/2006/relationships/image" Target="../media/image18.svg"/><Relationship Id="rId4" Type="http://schemas.openxmlformats.org/officeDocument/2006/relationships/image" Target="../media/image1.emf"/><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12" Type="http://schemas.openxmlformats.org/officeDocument/2006/relationships/image" Target="../media/image24.svg"/><Relationship Id="rId2" Type="http://schemas.openxmlformats.org/officeDocument/2006/relationships/slideLayout" Target="../slideLayouts/slideLayout22.xml"/><Relationship Id="rId1" Type="http://schemas.openxmlformats.org/officeDocument/2006/relationships/tags" Target="../tags/tag33.xml"/><Relationship Id="rId6" Type="http://schemas.openxmlformats.org/officeDocument/2006/relationships/image" Target="../media/image8.svg"/><Relationship Id="rId11" Type="http://schemas.openxmlformats.org/officeDocument/2006/relationships/image" Target="../media/image23.png"/><Relationship Id="rId5" Type="http://schemas.openxmlformats.org/officeDocument/2006/relationships/image" Target="../media/image7.png"/><Relationship Id="rId10" Type="http://schemas.openxmlformats.org/officeDocument/2006/relationships/image" Target="../media/image22.svg"/><Relationship Id="rId4" Type="http://schemas.openxmlformats.org/officeDocument/2006/relationships/image" Target="../media/image1.emf"/><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12" Type="http://schemas.openxmlformats.org/officeDocument/2006/relationships/image" Target="../media/image28.svg"/><Relationship Id="rId2" Type="http://schemas.openxmlformats.org/officeDocument/2006/relationships/slideLayout" Target="../slideLayouts/slideLayout22.xml"/><Relationship Id="rId1" Type="http://schemas.openxmlformats.org/officeDocument/2006/relationships/tags" Target="../tags/tag34.xml"/><Relationship Id="rId6" Type="http://schemas.openxmlformats.org/officeDocument/2006/relationships/image" Target="../media/image8.svg"/><Relationship Id="rId11" Type="http://schemas.openxmlformats.org/officeDocument/2006/relationships/image" Target="../media/image27.png"/><Relationship Id="rId5" Type="http://schemas.openxmlformats.org/officeDocument/2006/relationships/image" Target="../media/image7.png"/><Relationship Id="rId10" Type="http://schemas.openxmlformats.org/officeDocument/2006/relationships/image" Target="../media/image26.svg"/><Relationship Id="rId4" Type="http://schemas.openxmlformats.org/officeDocument/2006/relationships/image" Target="../media/image1.emf"/><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12" Type="http://schemas.openxmlformats.org/officeDocument/2006/relationships/image" Target="../media/image32.svg"/><Relationship Id="rId2" Type="http://schemas.openxmlformats.org/officeDocument/2006/relationships/slideLayout" Target="../slideLayouts/slideLayout22.xml"/><Relationship Id="rId1" Type="http://schemas.openxmlformats.org/officeDocument/2006/relationships/tags" Target="../tags/tag35.xml"/><Relationship Id="rId6" Type="http://schemas.openxmlformats.org/officeDocument/2006/relationships/image" Target="../media/image8.svg"/><Relationship Id="rId11" Type="http://schemas.openxmlformats.org/officeDocument/2006/relationships/image" Target="../media/image31.png"/><Relationship Id="rId5" Type="http://schemas.openxmlformats.org/officeDocument/2006/relationships/image" Target="../media/image7.png"/><Relationship Id="rId10" Type="http://schemas.openxmlformats.org/officeDocument/2006/relationships/image" Target="../media/image30.svg"/><Relationship Id="rId4" Type="http://schemas.openxmlformats.org/officeDocument/2006/relationships/image" Target="../media/image1.emf"/><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12" Type="http://schemas.openxmlformats.org/officeDocument/2006/relationships/image" Target="../media/image36.svg"/><Relationship Id="rId2" Type="http://schemas.openxmlformats.org/officeDocument/2006/relationships/slideLayout" Target="../slideLayouts/slideLayout22.xml"/><Relationship Id="rId1" Type="http://schemas.openxmlformats.org/officeDocument/2006/relationships/tags" Target="../tags/tag36.xml"/><Relationship Id="rId6" Type="http://schemas.openxmlformats.org/officeDocument/2006/relationships/image" Target="../media/image8.svg"/><Relationship Id="rId11" Type="http://schemas.openxmlformats.org/officeDocument/2006/relationships/image" Target="../media/image35.png"/><Relationship Id="rId5" Type="http://schemas.openxmlformats.org/officeDocument/2006/relationships/image" Target="../media/image7.png"/><Relationship Id="rId10" Type="http://schemas.openxmlformats.org/officeDocument/2006/relationships/image" Target="../media/image34.svg"/><Relationship Id="rId4" Type="http://schemas.openxmlformats.org/officeDocument/2006/relationships/image" Target="../media/image1.emf"/><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F54"/>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507B959-9E35-3EC1-53CB-968CEE0AEF70}"/>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Object 5" hidden="1">
                        <a:extLst>
                          <a:ext uri="{FF2B5EF4-FFF2-40B4-BE49-F238E27FC236}">
                            <a16:creationId xmlns:a16="http://schemas.microsoft.com/office/drawing/2014/main" id="{5507B959-9E35-3EC1-53CB-968CEE0AEF70}"/>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36DFE691-484D-0A62-B4FF-81300FDD9C7F}"/>
              </a:ext>
            </a:extLst>
          </p:cNvPr>
          <p:cNvSpPr>
            <a:spLocks noGrp="1"/>
          </p:cNvSpPr>
          <p:nvPr>
            <p:ph type="ctrTitle"/>
          </p:nvPr>
        </p:nvSpPr>
        <p:spPr/>
        <p:txBody>
          <a:bodyPr/>
          <a:lstStyle/>
          <a:p>
            <a:r>
              <a:rPr lang="en-AU" dirty="0"/>
              <a:t>Consolidated fiscal report</a:t>
            </a:r>
          </a:p>
        </p:txBody>
      </p:sp>
      <p:sp>
        <p:nvSpPr>
          <p:cNvPr id="9" name="Text Placeholder 8">
            <a:extLst>
              <a:ext uri="{FF2B5EF4-FFF2-40B4-BE49-F238E27FC236}">
                <a16:creationId xmlns:a16="http://schemas.microsoft.com/office/drawing/2014/main" id="{C7F4955A-2927-2A7F-F09E-0AAD319A92DD}"/>
              </a:ext>
            </a:extLst>
          </p:cNvPr>
          <p:cNvSpPr>
            <a:spLocks noGrp="1"/>
          </p:cNvSpPr>
          <p:nvPr>
            <p:ph type="body" sz="quarter" idx="12"/>
          </p:nvPr>
        </p:nvSpPr>
        <p:spPr/>
        <p:txBody>
          <a:bodyPr/>
          <a:lstStyle/>
          <a:p>
            <a:r>
              <a:rPr lang="en-AU" dirty="0"/>
              <a:t>25/11/2025</a:t>
            </a:r>
          </a:p>
        </p:txBody>
      </p:sp>
      <p:sp>
        <p:nvSpPr>
          <p:cNvPr id="10" name="Text Placeholder 9">
            <a:extLst>
              <a:ext uri="{FF2B5EF4-FFF2-40B4-BE49-F238E27FC236}">
                <a16:creationId xmlns:a16="http://schemas.microsoft.com/office/drawing/2014/main" id="{FA8EA512-8EB5-AB46-84BC-685DB8D2434F}"/>
              </a:ext>
            </a:extLst>
          </p:cNvPr>
          <p:cNvSpPr>
            <a:spLocks noGrp="1"/>
          </p:cNvSpPr>
          <p:nvPr>
            <p:ph type="body" sz="quarter" idx="13"/>
          </p:nvPr>
        </p:nvSpPr>
        <p:spPr/>
        <p:txBody>
          <a:bodyPr/>
          <a:lstStyle/>
          <a:p>
            <a:r>
              <a:rPr lang="en-AU" dirty="0"/>
              <a:t>e61</a:t>
            </a:r>
          </a:p>
        </p:txBody>
      </p:sp>
    </p:spTree>
    <p:extLst>
      <p:ext uri="{BB962C8B-B14F-4D97-AF65-F5344CB8AC3E}">
        <p14:creationId xmlns:p14="http://schemas.microsoft.com/office/powerpoint/2010/main" val="1537371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AD665-7EA9-FDFF-669C-56961C063DE3}"/>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53E161AC-B462-2D2E-560C-E21FCBC87381}"/>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F3DDF2A5-B3CE-A5C9-0347-34C3D98B1704}"/>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36D1D028-2FE8-6444-DFDE-EEDCC2E0B481}"/>
              </a:ext>
            </a:extLst>
          </p:cNvPr>
          <p:cNvSpPr>
            <a:spLocks noGrp="1"/>
          </p:cNvSpPr>
          <p:nvPr>
            <p:ph type="sldNum" sz="quarter" idx="10"/>
          </p:nvPr>
        </p:nvSpPr>
        <p:spPr/>
        <p:txBody>
          <a:bodyPr/>
          <a:lstStyle/>
          <a:p>
            <a:fld id="{4F9AC08D-23A9-440E-BCB9-AA1E9877CC38}" type="slidenum">
              <a:rPr lang="en-US" smtClean="0"/>
              <a:pPr/>
              <a:t>10</a:t>
            </a:fld>
            <a:endParaRPr lang="en-US"/>
          </a:p>
        </p:txBody>
      </p:sp>
      <p:sp>
        <p:nvSpPr>
          <p:cNvPr id="63" name="Title 62">
            <a:extLst>
              <a:ext uri="{FF2B5EF4-FFF2-40B4-BE49-F238E27FC236}">
                <a16:creationId xmlns:a16="http://schemas.microsoft.com/office/drawing/2014/main" id="{974DF9D9-1FC4-B4E4-89FB-38DD1841A685}"/>
              </a:ext>
            </a:extLst>
          </p:cNvPr>
          <p:cNvSpPr>
            <a:spLocks noGrp="1"/>
          </p:cNvSpPr>
          <p:nvPr>
            <p:ph type="title"/>
          </p:nvPr>
        </p:nvSpPr>
        <p:spPr/>
        <p:txBody>
          <a:bodyPr/>
          <a:lstStyle/>
          <a:p>
            <a:pPr lvl="0"/>
            <a:r>
              <a:rPr lang="en-AU" dirty="0"/>
              <a:t>Value for money concerns on big items</a:t>
            </a:r>
          </a:p>
        </p:txBody>
      </p:sp>
      <p:pic>
        <p:nvPicPr>
          <p:cNvPr id="22" name="Graphic 21" descr="Fast Forward with solid fill">
            <a:extLst>
              <a:ext uri="{FF2B5EF4-FFF2-40B4-BE49-F238E27FC236}">
                <a16:creationId xmlns:a16="http://schemas.microsoft.com/office/drawing/2014/main" id="{F4C13A83-E9DF-4EB5-3849-6612E6D7C0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2B684090-BE37-8963-6297-CA51B4D5DBE2}"/>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1969B640-FC59-A490-03F3-B067B9734D86}"/>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53328CC4-91CB-FA05-1E2A-72C080D5A10E}"/>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6F3F62BF-8F9C-D5D0-8432-9A5DBF602628}"/>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BF4C6697-9B68-8E4C-7A76-B914F1F5550A}"/>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9FE54278-D666-61F4-F5F5-DF6C677A11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687C6FD9-DF2D-03C4-740B-4BB27EBDAA9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135AEB28-791B-47FF-7387-2D21447AA33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9288E808-7AFF-BBD7-7259-34910B2D2CC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DCF870A0-F2B0-E8B2-A252-0C84E28D980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6ED7BC42-3079-D1F9-3AF3-D4E4B159B4E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871C4BBB-0722-E905-AEAF-5C09496415F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pic>
        <p:nvPicPr>
          <p:cNvPr id="4" name="Graphic 3">
            <a:extLst>
              <a:ext uri="{FF2B5EF4-FFF2-40B4-BE49-F238E27FC236}">
                <a16:creationId xmlns:a16="http://schemas.microsoft.com/office/drawing/2014/main" id="{88528EA0-8377-32C5-F739-02B4EEE175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9923" y="2331143"/>
            <a:ext cx="4581202" cy="3729746"/>
          </a:xfrm>
          <a:prstGeom prst="rect">
            <a:avLst/>
          </a:prstGeom>
        </p:spPr>
      </p:pic>
      <p:pic>
        <p:nvPicPr>
          <p:cNvPr id="5" name="Graphic 4">
            <a:extLst>
              <a:ext uri="{FF2B5EF4-FFF2-40B4-BE49-F238E27FC236}">
                <a16:creationId xmlns:a16="http://schemas.microsoft.com/office/drawing/2014/main" id="{CFFBA897-916D-492D-F087-37DD34FB214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40155" y="2384552"/>
            <a:ext cx="5038725" cy="3429000"/>
          </a:xfrm>
          <a:prstGeom prst="rect">
            <a:avLst/>
          </a:prstGeom>
        </p:spPr>
      </p:pic>
      <p:sp>
        <p:nvSpPr>
          <p:cNvPr id="6" name="Text Placeholder 89">
            <a:extLst>
              <a:ext uri="{FF2B5EF4-FFF2-40B4-BE49-F238E27FC236}">
                <a16:creationId xmlns:a16="http://schemas.microsoft.com/office/drawing/2014/main" id="{3CF11B62-E33D-60BE-B913-9BFBB2E37BE7}"/>
              </a:ext>
            </a:extLst>
          </p:cNvPr>
          <p:cNvSpPr txBox="1">
            <a:spLocks/>
          </p:cNvSpPr>
          <p:nvPr/>
        </p:nvSpPr>
        <p:spPr>
          <a:xfrm>
            <a:off x="518083" y="1763226"/>
            <a:ext cx="5066608"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Higher education spending hasn’t improved outcomes</a:t>
            </a:r>
          </a:p>
        </p:txBody>
      </p:sp>
      <p:cxnSp>
        <p:nvCxnSpPr>
          <p:cNvPr id="7" name="Straight Connector 6">
            <a:extLst>
              <a:ext uri="{FF2B5EF4-FFF2-40B4-BE49-F238E27FC236}">
                <a16:creationId xmlns:a16="http://schemas.microsoft.com/office/drawing/2014/main" id="{AA0B7AC7-E50A-38AF-6D0C-9712BDB6E7DA}"/>
              </a:ext>
            </a:extLst>
          </p:cNvPr>
          <p:cNvCxnSpPr>
            <a:cxnSpLocks/>
          </p:cNvCxnSpPr>
          <p:nvPr/>
        </p:nvCxnSpPr>
        <p:spPr>
          <a:xfrm>
            <a:off x="518083" y="2136298"/>
            <a:ext cx="5321811" cy="0"/>
          </a:xfrm>
          <a:prstGeom prst="line">
            <a:avLst/>
          </a:prstGeom>
          <a:noFill/>
          <a:ln w="9525" cap="flat" cmpd="sng" algn="ctr">
            <a:solidFill>
              <a:srgbClr val="000000"/>
            </a:solidFill>
            <a:prstDash val="solid"/>
            <a:headEnd type="none" w="med" len="med"/>
            <a:tailEnd type="none" w="med" len="med"/>
          </a:ln>
          <a:effectLst/>
        </p:spPr>
      </p:cxnSp>
      <p:cxnSp>
        <p:nvCxnSpPr>
          <p:cNvPr id="8" name="Straight Connector 7">
            <a:extLst>
              <a:ext uri="{FF2B5EF4-FFF2-40B4-BE49-F238E27FC236}">
                <a16:creationId xmlns:a16="http://schemas.microsoft.com/office/drawing/2014/main" id="{F36CED33-9610-34D5-3CAA-B0883244FD6B}"/>
              </a:ext>
            </a:extLst>
          </p:cNvPr>
          <p:cNvCxnSpPr>
            <a:cxnSpLocks/>
          </p:cNvCxnSpPr>
          <p:nvPr/>
        </p:nvCxnSpPr>
        <p:spPr>
          <a:xfrm>
            <a:off x="6242154" y="2147217"/>
            <a:ext cx="5321811" cy="0"/>
          </a:xfrm>
          <a:prstGeom prst="line">
            <a:avLst/>
          </a:prstGeom>
          <a:noFill/>
          <a:ln w="9525" cap="flat" cmpd="sng" algn="ctr">
            <a:solidFill>
              <a:srgbClr val="000000"/>
            </a:solidFill>
            <a:prstDash val="solid"/>
            <a:headEnd type="none" w="med" len="med"/>
            <a:tailEnd type="none" w="med" len="med"/>
          </a:ln>
          <a:effectLst/>
        </p:spPr>
      </p:cxnSp>
      <p:sp>
        <p:nvSpPr>
          <p:cNvPr id="9" name="Text Placeholder 89">
            <a:extLst>
              <a:ext uri="{FF2B5EF4-FFF2-40B4-BE49-F238E27FC236}">
                <a16:creationId xmlns:a16="http://schemas.microsoft.com/office/drawing/2014/main" id="{588328AC-06C0-BC1D-1D88-34138530A0F6}"/>
              </a:ext>
            </a:extLst>
          </p:cNvPr>
          <p:cNvSpPr txBox="1">
            <a:spLocks/>
          </p:cNvSpPr>
          <p:nvPr/>
        </p:nvSpPr>
        <p:spPr>
          <a:xfrm>
            <a:off x="6649178" y="1756599"/>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Mixed scope for health cost control</a:t>
            </a:r>
          </a:p>
        </p:txBody>
      </p:sp>
    </p:spTree>
    <p:extLst>
      <p:ext uri="{BB962C8B-B14F-4D97-AF65-F5344CB8AC3E}">
        <p14:creationId xmlns:p14="http://schemas.microsoft.com/office/powerpoint/2010/main" val="1788264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EC95C-C2D8-FA18-BDA9-DCC2FCAA8581}"/>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8E22A810-6FD4-8121-FC97-354D3ED7F0B6}"/>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53E161AC-B462-2D2E-560C-E21FCBC87381}"/>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2CD733CE-D58C-34C7-3C69-22F5B41F6087}"/>
              </a:ext>
            </a:extLst>
          </p:cNvPr>
          <p:cNvSpPr>
            <a:spLocks noGrp="1"/>
          </p:cNvSpPr>
          <p:nvPr>
            <p:ph type="sldNum" sz="quarter" idx="10"/>
          </p:nvPr>
        </p:nvSpPr>
        <p:spPr/>
        <p:txBody>
          <a:bodyPr/>
          <a:lstStyle/>
          <a:p>
            <a:fld id="{4F9AC08D-23A9-440E-BCB9-AA1E9877CC38}" type="slidenum">
              <a:rPr lang="en-US" smtClean="0"/>
              <a:pPr/>
              <a:t>11</a:t>
            </a:fld>
            <a:endParaRPr lang="en-US"/>
          </a:p>
        </p:txBody>
      </p:sp>
      <p:sp>
        <p:nvSpPr>
          <p:cNvPr id="63" name="Title 62">
            <a:extLst>
              <a:ext uri="{FF2B5EF4-FFF2-40B4-BE49-F238E27FC236}">
                <a16:creationId xmlns:a16="http://schemas.microsoft.com/office/drawing/2014/main" id="{37D66AC6-E623-B93A-E414-5ED2EE063EE7}"/>
              </a:ext>
            </a:extLst>
          </p:cNvPr>
          <p:cNvSpPr>
            <a:spLocks noGrp="1"/>
          </p:cNvSpPr>
          <p:nvPr>
            <p:ph type="title"/>
          </p:nvPr>
        </p:nvSpPr>
        <p:spPr/>
        <p:txBody>
          <a:bodyPr/>
          <a:lstStyle/>
          <a:p>
            <a:pPr lvl="0"/>
            <a:r>
              <a:rPr lang="en-AU" dirty="0"/>
              <a:t>It isn’t clear where the money will come from</a:t>
            </a:r>
          </a:p>
        </p:txBody>
      </p:sp>
      <p:pic>
        <p:nvPicPr>
          <p:cNvPr id="22" name="Graphic 21" descr="Fast Forward with solid fill">
            <a:extLst>
              <a:ext uri="{FF2B5EF4-FFF2-40B4-BE49-F238E27FC236}">
                <a16:creationId xmlns:a16="http://schemas.microsoft.com/office/drawing/2014/main" id="{AE42A4AA-6F50-A415-E75E-4D445F23A8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B16A1354-F5FA-F65A-E840-11D3FB87BC14}"/>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F29F8613-EEF5-9DD0-9D9C-070F4B526AF5}"/>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26735AE0-48F6-72EC-3431-913D3BA80D4D}"/>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dirty="0"/>
              <a:t>Lorem Ipsum</a:t>
            </a:r>
          </a:p>
        </p:txBody>
      </p:sp>
      <p:sp>
        <p:nvSpPr>
          <p:cNvPr id="32" name="SmartArt Placeholder 95">
            <a:extLst>
              <a:ext uri="{FF2B5EF4-FFF2-40B4-BE49-F238E27FC236}">
                <a16:creationId xmlns:a16="http://schemas.microsoft.com/office/drawing/2014/main" id="{F15833F3-E379-7107-8571-B454AAC10CC9}"/>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144C0BE6-41DE-5875-15D3-BE3D64DCF38F}"/>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25DE7751-6783-DF48-81AE-ADBE1FE409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F8793845-4F16-C0CF-5349-4077DB0A02C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54582526-286F-1186-BC6F-72C1CC10713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4F62FEBE-8EC7-D291-6052-FE8CC70944A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0B1FD6E2-C225-41A4-3B94-A979EED2699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387705F2-7870-951B-EFFC-6FF724E0B51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CF2E7AA9-F497-493E-1DD4-17ACF37CE85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10" name="TextBox 9">
            <a:extLst>
              <a:ext uri="{FF2B5EF4-FFF2-40B4-BE49-F238E27FC236}">
                <a16:creationId xmlns:a16="http://schemas.microsoft.com/office/drawing/2014/main" id="{3E216F6B-8631-22D8-4EF1-A786A38784A8}"/>
              </a:ext>
            </a:extLst>
          </p:cNvPr>
          <p:cNvSpPr txBox="1"/>
          <p:nvPr/>
        </p:nvSpPr>
        <p:spPr>
          <a:xfrm>
            <a:off x="468630" y="996756"/>
            <a:ext cx="10065258" cy="671915"/>
          </a:xfrm>
          <a:prstGeom prst="rect">
            <a:avLst/>
          </a:prstGeom>
          <a:noFill/>
        </p:spPr>
        <p:txBody>
          <a:bodyPr wrap="square">
            <a:spAutoFit/>
          </a:bodyPr>
          <a:lstStyle/>
          <a:p>
            <a:pPr>
              <a:lnSpc>
                <a:spcPct val="107000"/>
              </a:lnSpc>
              <a:spcAft>
                <a:spcPts val="800"/>
              </a:spcAft>
            </a:pPr>
            <a:r>
              <a:rPr lang="en-US" i="1" dirty="0">
                <a:latin typeface="Calibri" panose="020F0502020204030204" pitchFamily="34" charset="0"/>
                <a:ea typeface="Calibri" panose="020F0502020204030204" pitchFamily="34" charset="0"/>
                <a:cs typeface="Calibri" panose="020F0502020204030204" pitchFamily="34" charset="0"/>
              </a:rPr>
              <a:t>Since 1999 the mantra of “simplicity” has been used to poke holes in Australia’s main tax bases. This has led governments to try to find a growing government with an increasingly inefficient tax system.</a:t>
            </a:r>
            <a:endParaRPr lang="en-AU" i="1" kern="1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Text Placeholder 89">
            <a:extLst>
              <a:ext uri="{FF2B5EF4-FFF2-40B4-BE49-F238E27FC236}">
                <a16:creationId xmlns:a16="http://schemas.microsoft.com/office/drawing/2014/main" id="{F416ACF9-3BD5-E151-6D05-CF0052208BB8}"/>
              </a:ext>
            </a:extLst>
          </p:cNvPr>
          <p:cNvSpPr txBox="1">
            <a:spLocks/>
          </p:cNvSpPr>
          <p:nvPr/>
        </p:nvSpPr>
        <p:spPr>
          <a:xfrm>
            <a:off x="918218" y="1820920"/>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Income tax burdens expected to rise</a:t>
            </a:r>
          </a:p>
        </p:txBody>
      </p:sp>
      <p:cxnSp>
        <p:nvCxnSpPr>
          <p:cNvPr id="5" name="Straight Connector 4">
            <a:extLst>
              <a:ext uri="{FF2B5EF4-FFF2-40B4-BE49-F238E27FC236}">
                <a16:creationId xmlns:a16="http://schemas.microsoft.com/office/drawing/2014/main" id="{8C78AD64-AA57-86EC-B22B-CEC9CD2FF3CA}"/>
              </a:ext>
            </a:extLst>
          </p:cNvPr>
          <p:cNvCxnSpPr>
            <a:cxnSpLocks/>
          </p:cNvCxnSpPr>
          <p:nvPr/>
        </p:nvCxnSpPr>
        <p:spPr>
          <a:xfrm>
            <a:off x="545968" y="2238604"/>
            <a:ext cx="5321811" cy="0"/>
          </a:xfrm>
          <a:prstGeom prst="line">
            <a:avLst/>
          </a:prstGeom>
          <a:noFill/>
          <a:ln w="9525" cap="flat" cmpd="sng" algn="ctr">
            <a:solidFill>
              <a:srgbClr val="000000"/>
            </a:solidFill>
            <a:prstDash val="solid"/>
            <a:headEnd type="none" w="med" len="med"/>
            <a:tailEnd type="none" w="med" len="med"/>
          </a:ln>
          <a:effectLst/>
        </p:spPr>
      </p:cxnSp>
      <p:pic>
        <p:nvPicPr>
          <p:cNvPr id="6" name="Picture 5" descr="A graph on a white background&#10;&#10;AI-generated content may be incorrect.">
            <a:extLst>
              <a:ext uri="{FF2B5EF4-FFF2-40B4-BE49-F238E27FC236}">
                <a16:creationId xmlns:a16="http://schemas.microsoft.com/office/drawing/2014/main" id="{14716A8A-D369-C299-28B3-4F50633907D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7559" y="2514487"/>
            <a:ext cx="3545898" cy="4052455"/>
          </a:xfrm>
          <a:prstGeom prst="rect">
            <a:avLst/>
          </a:prstGeom>
        </p:spPr>
      </p:pic>
      <p:cxnSp>
        <p:nvCxnSpPr>
          <p:cNvPr id="7" name="Straight Connector 6">
            <a:extLst>
              <a:ext uri="{FF2B5EF4-FFF2-40B4-BE49-F238E27FC236}">
                <a16:creationId xmlns:a16="http://schemas.microsoft.com/office/drawing/2014/main" id="{E730C1A7-1DB4-E623-F45A-209484D60E14}"/>
              </a:ext>
            </a:extLst>
          </p:cNvPr>
          <p:cNvCxnSpPr>
            <a:cxnSpLocks/>
          </p:cNvCxnSpPr>
          <p:nvPr/>
        </p:nvCxnSpPr>
        <p:spPr>
          <a:xfrm>
            <a:off x="6270039" y="2249523"/>
            <a:ext cx="5321811" cy="0"/>
          </a:xfrm>
          <a:prstGeom prst="line">
            <a:avLst/>
          </a:prstGeom>
          <a:noFill/>
          <a:ln w="9525" cap="flat" cmpd="sng" algn="ctr">
            <a:solidFill>
              <a:srgbClr val="000000"/>
            </a:solidFill>
            <a:prstDash val="solid"/>
            <a:headEnd type="none" w="med" len="med"/>
            <a:tailEnd type="none" w="med" len="med"/>
          </a:ln>
          <a:effectLst/>
        </p:spPr>
      </p:cxnSp>
      <p:sp>
        <p:nvSpPr>
          <p:cNvPr id="8" name="Text Placeholder 89">
            <a:extLst>
              <a:ext uri="{FF2B5EF4-FFF2-40B4-BE49-F238E27FC236}">
                <a16:creationId xmlns:a16="http://schemas.microsoft.com/office/drawing/2014/main" id="{8B2F34CF-7D88-528F-2D25-D49E10530845}"/>
              </a:ext>
            </a:extLst>
          </p:cNvPr>
          <p:cNvSpPr txBox="1">
            <a:spLocks/>
          </p:cNvSpPr>
          <p:nvPr/>
        </p:nvSpPr>
        <p:spPr>
          <a:xfrm>
            <a:off x="6677063" y="1858905"/>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While who pays is distributed unequally</a:t>
            </a:r>
          </a:p>
        </p:txBody>
      </p:sp>
      <p:pic>
        <p:nvPicPr>
          <p:cNvPr id="9" name="Graphic 8">
            <a:extLst>
              <a:ext uri="{FF2B5EF4-FFF2-40B4-BE49-F238E27FC236}">
                <a16:creationId xmlns:a16="http://schemas.microsoft.com/office/drawing/2014/main" id="{8EA4D799-C851-9E95-1B2C-C61B09C4492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6046" y="2653070"/>
            <a:ext cx="4258777" cy="3538984"/>
          </a:xfrm>
          <a:prstGeom prst="rect">
            <a:avLst/>
          </a:prstGeom>
        </p:spPr>
      </p:pic>
    </p:spTree>
    <p:extLst>
      <p:ext uri="{BB962C8B-B14F-4D97-AF65-F5344CB8AC3E}">
        <p14:creationId xmlns:p14="http://schemas.microsoft.com/office/powerpoint/2010/main" val="1786229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74FAC-3944-DD5E-7994-3C2E3F749B1A}"/>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10755397-44E8-AF08-7899-334444056A01}"/>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8E22A810-6FD4-8121-FC97-354D3ED7F0B6}"/>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7997AC57-5720-BA28-6200-B3BE7A3F7437}"/>
              </a:ext>
            </a:extLst>
          </p:cNvPr>
          <p:cNvSpPr>
            <a:spLocks noGrp="1"/>
          </p:cNvSpPr>
          <p:nvPr>
            <p:ph type="sldNum" sz="quarter" idx="10"/>
          </p:nvPr>
        </p:nvSpPr>
        <p:spPr/>
        <p:txBody>
          <a:bodyPr/>
          <a:lstStyle/>
          <a:p>
            <a:fld id="{4F9AC08D-23A9-440E-BCB9-AA1E9877CC38}" type="slidenum">
              <a:rPr lang="en-US" smtClean="0"/>
              <a:pPr/>
              <a:t>12</a:t>
            </a:fld>
            <a:endParaRPr lang="en-US"/>
          </a:p>
        </p:txBody>
      </p:sp>
      <p:sp>
        <p:nvSpPr>
          <p:cNvPr id="63" name="Title 62">
            <a:extLst>
              <a:ext uri="{FF2B5EF4-FFF2-40B4-BE49-F238E27FC236}">
                <a16:creationId xmlns:a16="http://schemas.microsoft.com/office/drawing/2014/main" id="{9D38A1B7-011A-EFB0-847E-BE13A9B5A0A2}"/>
              </a:ext>
            </a:extLst>
          </p:cNvPr>
          <p:cNvSpPr>
            <a:spLocks noGrp="1"/>
          </p:cNvSpPr>
          <p:nvPr>
            <p:ph type="title"/>
          </p:nvPr>
        </p:nvSpPr>
        <p:spPr/>
        <p:txBody>
          <a:bodyPr/>
          <a:lstStyle/>
          <a:p>
            <a:pPr lvl="0"/>
            <a:r>
              <a:rPr lang="en-AU" dirty="0"/>
              <a:t>This is projected to lead to higher spending and deficits</a:t>
            </a:r>
          </a:p>
        </p:txBody>
      </p:sp>
      <p:pic>
        <p:nvPicPr>
          <p:cNvPr id="22" name="Graphic 21" descr="Fast Forward with solid fill">
            <a:extLst>
              <a:ext uri="{FF2B5EF4-FFF2-40B4-BE49-F238E27FC236}">
                <a16:creationId xmlns:a16="http://schemas.microsoft.com/office/drawing/2014/main" id="{27310641-9564-9663-1855-B72B4DCCA9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73013993-E3B9-2D69-7A62-71B343DA62CF}"/>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957E5269-8B4A-B76A-0DAE-95F35FC53910}"/>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192524B2-49A3-568F-70B9-72411A006320}"/>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01D8C967-776B-0BAA-FCFF-39AA183D0335}"/>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68405034-D98E-6F71-22DF-F90A5D6233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089EE292-A501-A336-9336-79DD5BA2D56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FCA5A38F-17C1-B488-A1A4-800E952EE81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AE15F859-058D-6EB2-B996-6303E553F4B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02414B39-A30B-8EFF-BCA7-1D93D481D58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E8D5F0FC-2CDF-28D5-6277-A1854C82EE0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088B0ED9-F613-F045-D855-32B4F08176B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10" name="TextBox 9">
            <a:extLst>
              <a:ext uri="{FF2B5EF4-FFF2-40B4-BE49-F238E27FC236}">
                <a16:creationId xmlns:a16="http://schemas.microsoft.com/office/drawing/2014/main" id="{15FC1B23-6E81-D449-5B68-A5C675DD2BCB}"/>
              </a:ext>
            </a:extLst>
          </p:cNvPr>
          <p:cNvSpPr txBox="1"/>
          <p:nvPr/>
        </p:nvSpPr>
        <p:spPr>
          <a:xfrm>
            <a:off x="468630" y="996756"/>
            <a:ext cx="10065258" cy="671915"/>
          </a:xfrm>
          <a:prstGeom prst="rect">
            <a:avLst/>
          </a:prstGeom>
          <a:noFill/>
        </p:spPr>
        <p:txBody>
          <a:bodyPr wrap="square">
            <a:spAutoFit/>
          </a:bodyPr>
          <a:lstStyle/>
          <a:p>
            <a:pPr>
              <a:lnSpc>
                <a:spcPct val="107000"/>
              </a:lnSpc>
              <a:spcAft>
                <a:spcPts val="800"/>
              </a:spcAft>
            </a:pPr>
            <a:r>
              <a:rPr lang="en-US" i="1" dirty="0">
                <a:latin typeface="Calibri" panose="020F0502020204030204" pitchFamily="34" charset="0"/>
                <a:ea typeface="Calibri" panose="020F0502020204030204" pitchFamily="34" charset="0"/>
                <a:cs typeface="Calibri" panose="020F0502020204030204" pitchFamily="34" charset="0"/>
              </a:rPr>
              <a:t>Australia’s fiscal strains reflect a move towards European-style universal services, which cannot be supported by Australia’s current tax system.</a:t>
            </a:r>
            <a:endParaRPr lang="en-AU" i="1" kern="1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Text Placeholder 89">
            <a:extLst>
              <a:ext uri="{FF2B5EF4-FFF2-40B4-BE49-F238E27FC236}">
                <a16:creationId xmlns:a16="http://schemas.microsoft.com/office/drawing/2014/main" id="{14EA565B-C2BE-C74B-4BFA-7E6C23905654}"/>
              </a:ext>
            </a:extLst>
          </p:cNvPr>
          <p:cNvSpPr txBox="1">
            <a:spLocks/>
          </p:cNvSpPr>
          <p:nvPr/>
        </p:nvSpPr>
        <p:spPr>
          <a:xfrm>
            <a:off x="997048" y="1802862"/>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Consolidated expenditure to climb</a:t>
            </a:r>
          </a:p>
        </p:txBody>
      </p:sp>
      <p:cxnSp>
        <p:nvCxnSpPr>
          <p:cNvPr id="5" name="Straight Connector 4">
            <a:extLst>
              <a:ext uri="{FF2B5EF4-FFF2-40B4-BE49-F238E27FC236}">
                <a16:creationId xmlns:a16="http://schemas.microsoft.com/office/drawing/2014/main" id="{D9227B7E-375E-470F-8525-6C59414B10FC}"/>
              </a:ext>
            </a:extLst>
          </p:cNvPr>
          <p:cNvCxnSpPr>
            <a:cxnSpLocks/>
          </p:cNvCxnSpPr>
          <p:nvPr/>
        </p:nvCxnSpPr>
        <p:spPr>
          <a:xfrm>
            <a:off x="637268" y="2220546"/>
            <a:ext cx="5321811" cy="0"/>
          </a:xfrm>
          <a:prstGeom prst="line">
            <a:avLst/>
          </a:prstGeom>
          <a:noFill/>
          <a:ln w="9525" cap="flat" cmpd="sng" algn="ctr">
            <a:solidFill>
              <a:srgbClr val="000000"/>
            </a:solidFill>
            <a:prstDash val="solid"/>
            <a:headEnd type="none" w="med" len="med"/>
            <a:tailEnd type="none" w="med" len="med"/>
          </a:ln>
          <a:effectLst/>
        </p:spPr>
      </p:cxnSp>
      <p:pic>
        <p:nvPicPr>
          <p:cNvPr id="6" name="Graphic 5">
            <a:extLst>
              <a:ext uri="{FF2B5EF4-FFF2-40B4-BE49-F238E27FC236}">
                <a16:creationId xmlns:a16="http://schemas.microsoft.com/office/drawing/2014/main" id="{49F3A798-C771-EF79-F4A2-84781DE1029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4277" y="2424127"/>
            <a:ext cx="4427792" cy="4352956"/>
          </a:xfrm>
          <a:prstGeom prst="rect">
            <a:avLst/>
          </a:prstGeom>
        </p:spPr>
      </p:pic>
      <p:sp>
        <p:nvSpPr>
          <p:cNvPr id="7" name="Text Placeholder 89">
            <a:extLst>
              <a:ext uri="{FF2B5EF4-FFF2-40B4-BE49-F238E27FC236}">
                <a16:creationId xmlns:a16="http://schemas.microsoft.com/office/drawing/2014/main" id="{AA153ADA-70D6-C688-E6E2-8FBC320AFB0A}"/>
              </a:ext>
            </a:extLst>
          </p:cNvPr>
          <p:cNvSpPr txBox="1">
            <a:spLocks/>
          </p:cNvSpPr>
          <p:nvPr/>
        </p:nvSpPr>
        <p:spPr>
          <a:xfrm>
            <a:off x="6628439" y="1802862"/>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Consolidated debt projected to keep rising</a:t>
            </a:r>
          </a:p>
        </p:txBody>
      </p:sp>
      <p:cxnSp>
        <p:nvCxnSpPr>
          <p:cNvPr id="8" name="Straight Connector 7">
            <a:extLst>
              <a:ext uri="{FF2B5EF4-FFF2-40B4-BE49-F238E27FC236}">
                <a16:creationId xmlns:a16="http://schemas.microsoft.com/office/drawing/2014/main" id="{50F8C93B-A2E4-15F2-A413-3E1E9C868ADC}"/>
              </a:ext>
            </a:extLst>
          </p:cNvPr>
          <p:cNvCxnSpPr>
            <a:cxnSpLocks/>
          </p:cNvCxnSpPr>
          <p:nvPr/>
        </p:nvCxnSpPr>
        <p:spPr>
          <a:xfrm>
            <a:off x="6268659" y="2220546"/>
            <a:ext cx="5321811" cy="0"/>
          </a:xfrm>
          <a:prstGeom prst="line">
            <a:avLst/>
          </a:prstGeom>
          <a:noFill/>
          <a:ln w="9525" cap="flat" cmpd="sng" algn="ctr">
            <a:solidFill>
              <a:srgbClr val="000000"/>
            </a:solidFill>
            <a:prstDash val="solid"/>
            <a:headEnd type="none" w="med" len="med"/>
            <a:tailEnd type="none" w="med" len="med"/>
          </a:ln>
          <a:effectLst/>
        </p:spPr>
      </p:cxnSp>
      <p:pic>
        <p:nvPicPr>
          <p:cNvPr id="13" name="Graphic 12">
            <a:extLst>
              <a:ext uri="{FF2B5EF4-FFF2-40B4-BE49-F238E27FC236}">
                <a16:creationId xmlns:a16="http://schemas.microsoft.com/office/drawing/2014/main" id="{173310D9-80C4-532A-E030-6A3A31F135E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06526" y="2533885"/>
            <a:ext cx="3940174" cy="4062264"/>
          </a:xfrm>
          <a:prstGeom prst="rect">
            <a:avLst/>
          </a:prstGeom>
        </p:spPr>
      </p:pic>
    </p:spTree>
    <p:extLst>
      <p:ext uri="{BB962C8B-B14F-4D97-AF65-F5344CB8AC3E}">
        <p14:creationId xmlns:p14="http://schemas.microsoft.com/office/powerpoint/2010/main" val="908186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0FC45-93BA-6BE9-54FB-DA84B58024E1}"/>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B898A1B3-2DF3-4E3A-FB3D-4CEC9E9712F8}"/>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10755397-44E8-AF08-7899-334444056A01}"/>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93DF19BD-0FFD-DA3D-AA83-9B1C3D690B4D}"/>
              </a:ext>
            </a:extLst>
          </p:cNvPr>
          <p:cNvSpPr>
            <a:spLocks noGrp="1"/>
          </p:cNvSpPr>
          <p:nvPr>
            <p:ph type="sldNum" sz="quarter" idx="10"/>
          </p:nvPr>
        </p:nvSpPr>
        <p:spPr/>
        <p:txBody>
          <a:bodyPr/>
          <a:lstStyle/>
          <a:p>
            <a:fld id="{4F9AC08D-23A9-440E-BCB9-AA1E9877CC38}" type="slidenum">
              <a:rPr lang="en-US" smtClean="0"/>
              <a:pPr/>
              <a:t>13</a:t>
            </a:fld>
            <a:endParaRPr lang="en-US"/>
          </a:p>
        </p:txBody>
      </p:sp>
      <p:sp>
        <p:nvSpPr>
          <p:cNvPr id="63" name="Title 62">
            <a:extLst>
              <a:ext uri="{FF2B5EF4-FFF2-40B4-BE49-F238E27FC236}">
                <a16:creationId xmlns:a16="http://schemas.microsoft.com/office/drawing/2014/main" id="{B4810BCD-81B5-DB0C-77D3-E1766BA97219}"/>
              </a:ext>
            </a:extLst>
          </p:cNvPr>
          <p:cNvSpPr>
            <a:spLocks noGrp="1"/>
          </p:cNvSpPr>
          <p:nvPr>
            <p:ph type="title"/>
          </p:nvPr>
        </p:nvSpPr>
        <p:spPr/>
        <p:txBody>
          <a:bodyPr/>
          <a:lstStyle/>
          <a:p>
            <a:pPr lvl="0"/>
            <a:r>
              <a:rPr lang="en-AU" dirty="0"/>
              <a:t>Managing the narrow corridor</a:t>
            </a:r>
          </a:p>
        </p:txBody>
      </p:sp>
      <p:pic>
        <p:nvPicPr>
          <p:cNvPr id="22" name="Graphic 21" descr="Fast Forward with solid fill">
            <a:extLst>
              <a:ext uri="{FF2B5EF4-FFF2-40B4-BE49-F238E27FC236}">
                <a16:creationId xmlns:a16="http://schemas.microsoft.com/office/drawing/2014/main" id="{0383B991-B02D-C3B9-6273-2483C5AA15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8B454F5B-428C-CA7F-5901-C6D779B94347}"/>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D62DE1A3-4229-BD53-2A06-8265CE9BD311}"/>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989F5670-334C-06F6-AF24-BDCD46CC9C0B}"/>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5DF1C65F-F95E-A7B5-82AF-60D709F02997}"/>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420A7DDD-528E-470B-E755-0CB22C77D3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00408226-B405-A7DE-32BD-92988C541DC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9250D5B3-7606-A2B9-5CBE-1AC7B7A8AFB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111E642B-BE7C-4C8B-D8A4-DD5B773BE97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854DF2F3-CB4D-EC97-D460-8FB559DC9F3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A1550D19-2D06-BEEF-9CA9-EAB04D0EB8F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963432A6-C645-427D-ED86-08BC708013E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10" name="TextBox 9">
            <a:extLst>
              <a:ext uri="{FF2B5EF4-FFF2-40B4-BE49-F238E27FC236}">
                <a16:creationId xmlns:a16="http://schemas.microsoft.com/office/drawing/2014/main" id="{D2D82BA1-CC1F-31DE-C2D4-DF1484588E40}"/>
              </a:ext>
            </a:extLst>
          </p:cNvPr>
          <p:cNvSpPr txBox="1"/>
          <p:nvPr/>
        </p:nvSpPr>
        <p:spPr>
          <a:xfrm>
            <a:off x="422910" y="1114122"/>
            <a:ext cx="10065258" cy="375552"/>
          </a:xfrm>
          <a:prstGeom prst="rect">
            <a:avLst/>
          </a:prstGeom>
          <a:noFill/>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Fiscal options are increasingly restricted – now is the time to either reign in spending or reform taxation</a:t>
            </a:r>
            <a:endParaRPr lang="en-AU" kern="1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 name="Text Placeholder 73">
            <a:extLst>
              <a:ext uri="{FF2B5EF4-FFF2-40B4-BE49-F238E27FC236}">
                <a16:creationId xmlns:a16="http://schemas.microsoft.com/office/drawing/2014/main" id="{4FAA287E-896A-B316-AE88-7ECD67D2EADB}"/>
              </a:ext>
            </a:extLst>
          </p:cNvPr>
          <p:cNvSpPr txBox="1">
            <a:spLocks/>
          </p:cNvSpPr>
          <p:nvPr/>
        </p:nvSpPr>
        <p:spPr>
          <a:xfrm>
            <a:off x="1262958" y="1876330"/>
            <a:ext cx="3403600" cy="1079500"/>
          </a:xfrm>
          <a:prstGeom prst="rect">
            <a:avLst/>
          </a:prstGeom>
          <a:solidFill>
            <a:schemeClr val="accent1"/>
          </a:solidFill>
        </p:spPr>
        <p:txBody>
          <a:bodyPr anchor="ctr"/>
          <a:lstStyle>
            <a:lvl1pPr marL="625475"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FFFFFF"/>
                </a:solidFill>
                <a:effectLst/>
                <a:uLnTx/>
                <a:uFillTx/>
                <a:latin typeface="Proxima Nova Rg"/>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sz="1401" dirty="0"/>
              <a:t>Universal supports are expensive</a:t>
            </a:r>
          </a:p>
        </p:txBody>
      </p:sp>
      <p:sp>
        <p:nvSpPr>
          <p:cNvPr id="6" name="Text Placeholder 73">
            <a:extLst>
              <a:ext uri="{FF2B5EF4-FFF2-40B4-BE49-F238E27FC236}">
                <a16:creationId xmlns:a16="http://schemas.microsoft.com/office/drawing/2014/main" id="{9E20B448-D4F0-BF98-8FF8-1B995087F092}"/>
              </a:ext>
            </a:extLst>
          </p:cNvPr>
          <p:cNvSpPr txBox="1">
            <a:spLocks/>
          </p:cNvSpPr>
          <p:nvPr/>
        </p:nvSpPr>
        <p:spPr>
          <a:xfrm>
            <a:off x="1262958" y="3338235"/>
            <a:ext cx="3403600" cy="1079500"/>
          </a:xfrm>
          <a:prstGeom prst="rect">
            <a:avLst/>
          </a:prstGeom>
          <a:solidFill>
            <a:schemeClr val="accent1"/>
          </a:solidFill>
        </p:spPr>
        <p:txBody>
          <a:bodyPr anchor="ctr"/>
          <a:lstStyle>
            <a:lvl1pPr marL="625475" indent="0" algn="ctr"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FFFFFF"/>
                </a:solidFill>
                <a:effectLst/>
                <a:uLnTx/>
                <a:uFillTx/>
                <a:latin typeface="Proxima Nova Rg"/>
                <a:ea typeface="+mn-ea"/>
                <a:cs typeface="+mn-cs"/>
              </a:defRPr>
            </a:lvl1pPr>
            <a:lvl2pPr marL="0" indent="0" algn="l" rtl="0" eaLnBrk="1" fontAlgn="base" hangingPunct="1">
              <a:lnSpc>
                <a:spcPct val="100000"/>
              </a:lnSpc>
              <a:spcBef>
                <a:spcPts val="600"/>
              </a:spcBef>
              <a:spcAft>
                <a:spcPct val="0"/>
              </a:spcAft>
              <a:buFont typeface="Arial" pitchFamily="34" charset="0"/>
              <a:buNone/>
              <a:defRPr kumimoji="0" lang="en-US" sz="1100" b="1" i="0" u="none" strike="noStrike" kern="1200" cap="none" spc="0" normalizeH="0" baseline="0">
                <a:ln>
                  <a:noFill/>
                </a:ln>
                <a:solidFill>
                  <a:schemeClr val="tx1"/>
                </a:solidFill>
                <a:effectLst/>
                <a:uLnTx/>
                <a:uFillTx/>
                <a:latin typeface="Graphik" panose="020B0503030202060203" pitchFamily="34" charset="77"/>
                <a:ea typeface="+mn-ea"/>
                <a:cs typeface="+mn-cs"/>
              </a:defRPr>
            </a:lvl2pPr>
            <a:lvl3pPr marL="431914" indent="-215957" algn="l" rtl="0" eaLnBrk="1" fontAlgn="base" hangingPunct="1">
              <a:lnSpc>
                <a:spcPct val="100000"/>
              </a:lnSpc>
              <a:spcBef>
                <a:spcPts val="600"/>
              </a:spcBef>
              <a:spcAft>
                <a:spcPct val="0"/>
              </a:spcAft>
              <a:buFont typeface="Arial" pitchFamily="34" charset="0"/>
              <a:buChar char="‒"/>
              <a:tabLst/>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3pPr>
            <a:lvl4pPr marL="611878"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4pPr>
            <a:lvl5pPr marL="863827"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a:ln>
                  <a:noFill/>
                </a:ln>
                <a:solidFill>
                  <a:schemeClr val="tx1"/>
                </a:solidFill>
                <a:effectLst/>
                <a:uLnTx/>
                <a:uFillTx/>
                <a:latin typeface="Graphik" panose="020B0503030202060203" pitchFamily="34" charset="77"/>
                <a:ea typeface="+mn-ea"/>
                <a:cs typeface="+mn-cs"/>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lgn="l"/>
            <a:r>
              <a:rPr lang="en-US" sz="1401" dirty="0"/>
              <a:t>Education spending per student has surged</a:t>
            </a:r>
          </a:p>
        </p:txBody>
      </p:sp>
      <p:sp>
        <p:nvSpPr>
          <p:cNvPr id="9" name="Text Placeholder 73">
            <a:extLst>
              <a:ext uri="{FF2B5EF4-FFF2-40B4-BE49-F238E27FC236}">
                <a16:creationId xmlns:a16="http://schemas.microsoft.com/office/drawing/2014/main" id="{1E1E50EA-0AC4-12B7-EFEB-525B4A5DA726}"/>
              </a:ext>
            </a:extLst>
          </p:cNvPr>
          <p:cNvSpPr txBox="1">
            <a:spLocks/>
          </p:cNvSpPr>
          <p:nvPr/>
        </p:nvSpPr>
        <p:spPr>
          <a:xfrm>
            <a:off x="1275601" y="4722989"/>
            <a:ext cx="3403600" cy="1079500"/>
          </a:xfrm>
          <a:prstGeom prst="rect">
            <a:avLst/>
          </a:prstGeom>
          <a:solidFill>
            <a:schemeClr val="accent1"/>
          </a:solidFill>
        </p:spPr>
        <p:txBody>
          <a:bodyPr anchor="ctr"/>
          <a:lstStyle>
            <a:lvl1pPr marL="625475"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FFFFFF"/>
                </a:solidFill>
                <a:effectLst/>
                <a:uLnTx/>
                <a:uFillTx/>
                <a:latin typeface="Proxima Nova Rg"/>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sz="1401" dirty="0"/>
              <a:t>Off-budget spending is a concern</a:t>
            </a:r>
          </a:p>
        </p:txBody>
      </p:sp>
      <p:sp>
        <p:nvSpPr>
          <p:cNvPr id="11" name="Text Placeholder 73">
            <a:extLst>
              <a:ext uri="{FF2B5EF4-FFF2-40B4-BE49-F238E27FC236}">
                <a16:creationId xmlns:a16="http://schemas.microsoft.com/office/drawing/2014/main" id="{5FE5368A-0589-E334-4573-8817447FA447}"/>
              </a:ext>
            </a:extLst>
          </p:cNvPr>
          <p:cNvSpPr txBox="1">
            <a:spLocks/>
          </p:cNvSpPr>
          <p:nvPr/>
        </p:nvSpPr>
        <p:spPr>
          <a:xfrm>
            <a:off x="6532649" y="1876330"/>
            <a:ext cx="3403600" cy="1079500"/>
          </a:xfrm>
          <a:prstGeom prst="rect">
            <a:avLst/>
          </a:prstGeom>
          <a:solidFill>
            <a:schemeClr val="accent1"/>
          </a:solidFill>
        </p:spPr>
        <p:txBody>
          <a:bodyPr anchor="ctr"/>
          <a:lstStyle>
            <a:lvl1pPr marL="625475"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FFFFFF"/>
                </a:solidFill>
                <a:effectLst/>
                <a:uLnTx/>
                <a:uFillTx/>
                <a:latin typeface="Proxima Nova Rg"/>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sz="1401" dirty="0"/>
              <a:t>Taxation of savings is inconsistent</a:t>
            </a:r>
          </a:p>
        </p:txBody>
      </p:sp>
      <p:sp>
        <p:nvSpPr>
          <p:cNvPr id="12" name="Text Placeholder 73">
            <a:extLst>
              <a:ext uri="{FF2B5EF4-FFF2-40B4-BE49-F238E27FC236}">
                <a16:creationId xmlns:a16="http://schemas.microsoft.com/office/drawing/2014/main" id="{513524DE-D82C-2AF4-4821-2767E659159C}"/>
              </a:ext>
            </a:extLst>
          </p:cNvPr>
          <p:cNvSpPr txBox="1">
            <a:spLocks/>
          </p:cNvSpPr>
          <p:nvPr/>
        </p:nvSpPr>
        <p:spPr>
          <a:xfrm>
            <a:off x="6532649" y="3339853"/>
            <a:ext cx="3403600" cy="1079500"/>
          </a:xfrm>
          <a:prstGeom prst="rect">
            <a:avLst/>
          </a:prstGeom>
          <a:solidFill>
            <a:schemeClr val="accent1"/>
          </a:solidFill>
        </p:spPr>
        <p:txBody>
          <a:bodyPr anchor="ctr"/>
          <a:lstStyle>
            <a:lvl1pPr marL="625475" indent="0" algn="ctr"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FFFFFF"/>
                </a:solidFill>
                <a:effectLst/>
                <a:uLnTx/>
                <a:uFillTx/>
                <a:latin typeface="Proxima Nova Rg"/>
                <a:ea typeface="+mn-ea"/>
                <a:cs typeface="+mn-cs"/>
              </a:defRPr>
            </a:lvl1pPr>
            <a:lvl2pPr marL="0" indent="0" algn="l" rtl="0" eaLnBrk="1" fontAlgn="base" hangingPunct="1">
              <a:lnSpc>
                <a:spcPct val="100000"/>
              </a:lnSpc>
              <a:spcBef>
                <a:spcPts val="600"/>
              </a:spcBef>
              <a:spcAft>
                <a:spcPct val="0"/>
              </a:spcAft>
              <a:buFont typeface="Arial" pitchFamily="34" charset="0"/>
              <a:buNone/>
              <a:defRPr kumimoji="0" lang="en-US" sz="1100" b="1" i="0" u="none" strike="noStrike" kern="1200" cap="none" spc="0" normalizeH="0" baseline="0">
                <a:ln>
                  <a:noFill/>
                </a:ln>
                <a:solidFill>
                  <a:schemeClr val="tx1"/>
                </a:solidFill>
                <a:effectLst/>
                <a:uLnTx/>
                <a:uFillTx/>
                <a:latin typeface="Graphik" panose="020B0503030202060203" pitchFamily="34" charset="77"/>
                <a:ea typeface="+mn-ea"/>
                <a:cs typeface="+mn-cs"/>
              </a:defRPr>
            </a:lvl2pPr>
            <a:lvl3pPr marL="431914" indent="-215957" algn="l" rtl="0" eaLnBrk="1" fontAlgn="base" hangingPunct="1">
              <a:lnSpc>
                <a:spcPct val="100000"/>
              </a:lnSpc>
              <a:spcBef>
                <a:spcPts val="600"/>
              </a:spcBef>
              <a:spcAft>
                <a:spcPct val="0"/>
              </a:spcAft>
              <a:buFont typeface="Arial" pitchFamily="34" charset="0"/>
              <a:buChar char="‒"/>
              <a:tabLst/>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3pPr>
            <a:lvl4pPr marL="611878"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4pPr>
            <a:lvl5pPr marL="863827"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a:ln>
                  <a:noFill/>
                </a:ln>
                <a:solidFill>
                  <a:schemeClr val="tx1"/>
                </a:solidFill>
                <a:effectLst/>
                <a:uLnTx/>
                <a:uFillTx/>
                <a:latin typeface="Graphik" panose="020B0503030202060203" pitchFamily="34" charset="77"/>
                <a:ea typeface="+mn-ea"/>
                <a:cs typeface="+mn-cs"/>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lgn="l"/>
            <a:r>
              <a:rPr lang="en-US" sz="1401" dirty="0"/>
              <a:t>Taxation of consumption is inequitable</a:t>
            </a:r>
          </a:p>
        </p:txBody>
      </p:sp>
      <p:sp>
        <p:nvSpPr>
          <p:cNvPr id="13" name="Text Placeholder 73">
            <a:extLst>
              <a:ext uri="{FF2B5EF4-FFF2-40B4-BE49-F238E27FC236}">
                <a16:creationId xmlns:a16="http://schemas.microsoft.com/office/drawing/2014/main" id="{3C1E4CA4-C4E1-1838-B9C8-99264B18301B}"/>
              </a:ext>
            </a:extLst>
          </p:cNvPr>
          <p:cNvSpPr txBox="1">
            <a:spLocks/>
          </p:cNvSpPr>
          <p:nvPr/>
        </p:nvSpPr>
        <p:spPr>
          <a:xfrm>
            <a:off x="6532649" y="4722989"/>
            <a:ext cx="3403600" cy="1079500"/>
          </a:xfrm>
          <a:prstGeom prst="rect">
            <a:avLst/>
          </a:prstGeom>
          <a:solidFill>
            <a:schemeClr val="accent1"/>
          </a:solidFill>
        </p:spPr>
        <p:txBody>
          <a:bodyPr anchor="ctr"/>
          <a:lstStyle>
            <a:lvl1pPr marL="625475"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FFFFFF"/>
                </a:solidFill>
                <a:effectLst/>
                <a:uLnTx/>
                <a:uFillTx/>
                <a:latin typeface="Proxima Nova Rg"/>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sz="1401" dirty="0"/>
              <a:t>Excise/corrective taxes are piecemeal</a:t>
            </a:r>
          </a:p>
        </p:txBody>
      </p:sp>
      <p:sp>
        <p:nvSpPr>
          <p:cNvPr id="14" name="TextBox 13">
            <a:extLst>
              <a:ext uri="{FF2B5EF4-FFF2-40B4-BE49-F238E27FC236}">
                <a16:creationId xmlns:a16="http://schemas.microsoft.com/office/drawing/2014/main" id="{C3FD40CF-E358-ADB0-21DF-C59857F4DA04}"/>
              </a:ext>
            </a:extLst>
          </p:cNvPr>
          <p:cNvSpPr txBox="1"/>
          <p:nvPr/>
        </p:nvSpPr>
        <p:spPr>
          <a:xfrm>
            <a:off x="305146" y="6067855"/>
            <a:ext cx="10065258" cy="375552"/>
          </a:xfrm>
          <a:prstGeom prst="rect">
            <a:avLst/>
          </a:prstGeom>
          <a:noFill/>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Report notes </a:t>
            </a:r>
            <a:r>
              <a:rPr lang="en-US" b="1" i="1" dirty="0">
                <a:latin typeface="Calibri" panose="020F0502020204030204" pitchFamily="34" charset="0"/>
                <a:ea typeface="Calibri" panose="020F0502020204030204" pitchFamily="34" charset="0"/>
                <a:cs typeface="Calibri" panose="020F0502020204030204" pitchFamily="34" charset="0"/>
              </a:rPr>
              <a:t>incomplete fiscal rules</a:t>
            </a:r>
            <a:r>
              <a:rPr lang="en-US" dirty="0">
                <a:latin typeface="Calibri" panose="020F0502020204030204" pitchFamily="34" charset="0"/>
                <a:ea typeface="Calibri" panose="020F0502020204030204" pitchFamily="34" charset="0"/>
                <a:cs typeface="Calibri" panose="020F0502020204030204" pitchFamily="34" charset="0"/>
              </a:rPr>
              <a:t> and </a:t>
            </a:r>
            <a:r>
              <a:rPr lang="en-US" b="1" i="1" dirty="0">
                <a:latin typeface="Calibri" panose="020F0502020204030204" pitchFamily="34" charset="0"/>
                <a:ea typeface="Calibri" panose="020F0502020204030204" pitchFamily="34" charset="0"/>
                <a:cs typeface="Calibri" panose="020F0502020204030204" pitchFamily="34" charset="0"/>
              </a:rPr>
              <a:t>gaps in independent fiscal advice</a:t>
            </a:r>
            <a:r>
              <a:rPr lang="en-US" dirty="0">
                <a:latin typeface="Calibri" panose="020F0502020204030204" pitchFamily="34" charset="0"/>
                <a:ea typeface="Calibri" panose="020F0502020204030204" pitchFamily="34" charset="0"/>
                <a:cs typeface="Calibri" panose="020F0502020204030204" pitchFamily="34" charset="0"/>
              </a:rPr>
              <a:t> as key challenges.</a:t>
            </a:r>
            <a:endParaRPr lang="en-AU" kern="1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8343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402886-DAD5-EB87-9952-2FDFADFB2AE7}"/>
              </a:ext>
            </a:extLst>
          </p:cNvPr>
          <p:cNvSpPr>
            <a:spLocks noGrp="1"/>
          </p:cNvSpPr>
          <p:nvPr>
            <p:ph type="body" sz="quarter" idx="10"/>
          </p:nvPr>
        </p:nvSpPr>
        <p:spPr/>
        <p:txBody>
          <a:bodyPr/>
          <a:lstStyle/>
          <a:p>
            <a:r>
              <a:rPr lang="en-AU" dirty="0"/>
              <a:t>Cross-bench presentation: Fiscal outlook</a:t>
            </a:r>
          </a:p>
        </p:txBody>
      </p:sp>
    </p:spTree>
    <p:extLst>
      <p:ext uri="{BB962C8B-B14F-4D97-AF65-F5344CB8AC3E}">
        <p14:creationId xmlns:p14="http://schemas.microsoft.com/office/powerpoint/2010/main" val="359155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5412032F-C466-D159-520A-8C6EB0C27E53}"/>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5412032F-C466-D159-520A-8C6EB0C27E53}"/>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658B05A5-B63B-3299-72C5-3694ACBB5DD2}"/>
              </a:ext>
            </a:extLst>
          </p:cNvPr>
          <p:cNvSpPr>
            <a:spLocks noGrp="1"/>
          </p:cNvSpPr>
          <p:nvPr>
            <p:ph type="sldNum" sz="quarter" idx="10"/>
          </p:nvPr>
        </p:nvSpPr>
        <p:spPr/>
        <p:txBody>
          <a:bodyPr/>
          <a:lstStyle/>
          <a:p>
            <a:fld id="{4F9AC08D-23A9-440E-BCB9-AA1E9877CC38}" type="slidenum">
              <a:rPr lang="en-US" smtClean="0"/>
              <a:pPr/>
              <a:t>15</a:t>
            </a:fld>
            <a:endParaRPr lang="en-US"/>
          </a:p>
        </p:txBody>
      </p:sp>
      <p:sp>
        <p:nvSpPr>
          <p:cNvPr id="63" name="Title 62">
            <a:extLst>
              <a:ext uri="{FF2B5EF4-FFF2-40B4-BE49-F238E27FC236}">
                <a16:creationId xmlns:a16="http://schemas.microsoft.com/office/drawing/2014/main" id="{E4D1C1F1-E9E2-F45D-91D6-D6E6E566CBF9}"/>
              </a:ext>
            </a:extLst>
          </p:cNvPr>
          <p:cNvSpPr>
            <a:spLocks noGrp="1"/>
          </p:cNvSpPr>
          <p:nvPr>
            <p:ph type="title"/>
          </p:nvPr>
        </p:nvSpPr>
        <p:spPr/>
        <p:txBody>
          <a:bodyPr/>
          <a:lstStyle/>
          <a:p>
            <a:r>
              <a:rPr lang="en-AU" dirty="0"/>
              <a:t>Ageing is upon us</a:t>
            </a:r>
          </a:p>
        </p:txBody>
      </p:sp>
      <p:cxnSp>
        <p:nvCxnSpPr>
          <p:cNvPr id="5" name="Straight Connector 4">
            <a:extLst>
              <a:ext uri="{FF2B5EF4-FFF2-40B4-BE49-F238E27FC236}">
                <a16:creationId xmlns:a16="http://schemas.microsoft.com/office/drawing/2014/main" id="{CB2796EF-9617-8489-A6DC-A5D023354644}"/>
              </a:ext>
            </a:extLst>
          </p:cNvPr>
          <p:cNvCxnSpPr>
            <a:cxnSpLocks/>
          </p:cNvCxnSpPr>
          <p:nvPr/>
        </p:nvCxnSpPr>
        <p:spPr>
          <a:xfrm>
            <a:off x="431289" y="1902051"/>
            <a:ext cx="5321811" cy="0"/>
          </a:xfrm>
          <a:prstGeom prst="line">
            <a:avLst/>
          </a:prstGeom>
          <a:noFill/>
          <a:ln w="9525" cap="flat" cmpd="sng" algn="ctr">
            <a:solidFill>
              <a:srgbClr val="000000"/>
            </a:solidFill>
            <a:prstDash val="solid"/>
            <a:headEnd type="none" w="med" len="med"/>
            <a:tailEnd type="none" w="med" len="med"/>
          </a:ln>
          <a:effectLst/>
        </p:spPr>
      </p:cxnSp>
      <p:cxnSp>
        <p:nvCxnSpPr>
          <p:cNvPr id="6" name="Straight Connector 5">
            <a:extLst>
              <a:ext uri="{FF2B5EF4-FFF2-40B4-BE49-F238E27FC236}">
                <a16:creationId xmlns:a16="http://schemas.microsoft.com/office/drawing/2014/main" id="{248207C8-EFC0-6878-C360-AB16D85087C5}"/>
              </a:ext>
            </a:extLst>
          </p:cNvPr>
          <p:cNvCxnSpPr>
            <a:cxnSpLocks/>
          </p:cNvCxnSpPr>
          <p:nvPr/>
        </p:nvCxnSpPr>
        <p:spPr>
          <a:xfrm>
            <a:off x="6543675" y="1902051"/>
            <a:ext cx="5286107" cy="0"/>
          </a:xfrm>
          <a:prstGeom prst="line">
            <a:avLst/>
          </a:prstGeom>
          <a:noFill/>
          <a:ln w="9525" cap="flat" cmpd="sng" algn="ctr">
            <a:solidFill>
              <a:srgbClr val="000000"/>
            </a:solidFill>
            <a:prstDash val="solid"/>
            <a:headEnd type="none" w="med" len="med"/>
            <a:tailEnd type="none" w="med" len="med"/>
          </a:ln>
          <a:effectLst/>
        </p:spPr>
      </p:cxnSp>
      <p:pic>
        <p:nvPicPr>
          <p:cNvPr id="22" name="Graphic 21" descr="Fast Forward with solid fill">
            <a:extLst>
              <a:ext uri="{FF2B5EF4-FFF2-40B4-BE49-F238E27FC236}">
                <a16:creationId xmlns:a16="http://schemas.microsoft.com/office/drawing/2014/main" id="{85FEED6B-6C9D-815B-DAEE-7C1E6B443D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BB2122B1-4B64-8F3E-846E-E2AD68B6D143}"/>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5877A88E-C41C-41BF-D8E2-F483480DC797}"/>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C4AAF949-2D41-9936-4A98-C1E1DAF6AFE5}"/>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CD9AE360-29AC-3D64-1116-7B923665742D}"/>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4684A8F5-EBFB-DAAD-236B-2CF30A66777A}"/>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95BE6283-D956-5085-0252-08C3277D960B}"/>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7B3230F4-949C-AD9B-E7D0-2261A881C0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D2F92204-E543-BE67-9DF4-8510EF2CFE3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142660CB-03EB-EFC5-BC31-D9DD7990C78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F43956D6-D69D-BADD-FA7B-E3E78DDEE6B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A557BFB7-4BF1-CA1F-7558-50A41059403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C9D73A82-78FD-C2B7-4844-30320B33D93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28CA00D6-BDAD-2E51-3A68-1561F087CC1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49" name="Text Placeholder 89">
            <a:extLst>
              <a:ext uri="{FF2B5EF4-FFF2-40B4-BE49-F238E27FC236}">
                <a16:creationId xmlns:a16="http://schemas.microsoft.com/office/drawing/2014/main" id="{598A7402-83B7-3B41-0AF8-A27CAC0BE133}"/>
              </a:ext>
            </a:extLst>
          </p:cNvPr>
          <p:cNvSpPr txBox="1">
            <a:spLocks/>
          </p:cNvSpPr>
          <p:nvPr/>
        </p:nvSpPr>
        <p:spPr>
          <a:xfrm>
            <a:off x="838313" y="1584585"/>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Ageing has influenced outcomes since 2010</a:t>
            </a:r>
          </a:p>
        </p:txBody>
      </p:sp>
      <p:sp>
        <p:nvSpPr>
          <p:cNvPr id="50" name="Text Placeholder 89">
            <a:extLst>
              <a:ext uri="{FF2B5EF4-FFF2-40B4-BE49-F238E27FC236}">
                <a16:creationId xmlns:a16="http://schemas.microsoft.com/office/drawing/2014/main" id="{2D57E28B-BE63-E662-FFCC-D3C66893A8FA}"/>
              </a:ext>
            </a:extLst>
          </p:cNvPr>
          <p:cNvSpPr txBox="1">
            <a:spLocks/>
          </p:cNvSpPr>
          <p:nvPr/>
        </p:nvSpPr>
        <p:spPr>
          <a:xfrm>
            <a:off x="6800850" y="1575414"/>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But fiscal implications truly started in 2020</a:t>
            </a:r>
          </a:p>
        </p:txBody>
      </p:sp>
      <p:pic>
        <p:nvPicPr>
          <p:cNvPr id="4" name="Graphic 3">
            <a:extLst>
              <a:ext uri="{FF2B5EF4-FFF2-40B4-BE49-F238E27FC236}">
                <a16:creationId xmlns:a16="http://schemas.microsoft.com/office/drawing/2014/main" id="{FD2EAF9F-B6C1-FB96-E63B-6088B465E3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0236" y="2176352"/>
            <a:ext cx="3842112" cy="4134329"/>
          </a:xfrm>
          <a:prstGeom prst="rect">
            <a:avLst/>
          </a:prstGeom>
        </p:spPr>
      </p:pic>
      <p:pic>
        <p:nvPicPr>
          <p:cNvPr id="10" name="Graphic 9">
            <a:extLst>
              <a:ext uri="{FF2B5EF4-FFF2-40B4-BE49-F238E27FC236}">
                <a16:creationId xmlns:a16="http://schemas.microsoft.com/office/drawing/2014/main" id="{C40C0458-FEAC-721D-481B-27CA56339AB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63958" y="2246969"/>
            <a:ext cx="4107752" cy="4154037"/>
          </a:xfrm>
          <a:prstGeom prst="rect">
            <a:avLst/>
          </a:prstGeom>
        </p:spPr>
      </p:pic>
    </p:spTree>
    <p:extLst>
      <p:ext uri="{BB962C8B-B14F-4D97-AF65-F5344CB8AC3E}">
        <p14:creationId xmlns:p14="http://schemas.microsoft.com/office/powerpoint/2010/main" val="3054324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D801E92-3EF6-D82E-EB27-FCFC8F8CDF6C}"/>
              </a:ext>
            </a:extLst>
          </p:cNvPr>
          <p:cNvGraphicFramePr>
            <a:graphicFrameLocks noChangeAspect="1"/>
          </p:cNvGraphicFramePr>
          <p:nvPr>
            <p:custDataLst>
              <p:tags r:id="rId1"/>
            </p:custDataLst>
            <p:extLst>
              <p:ext uri="{D42A27DB-BD31-4B8C-83A1-F6EECF244321}">
                <p14:modId xmlns:p14="http://schemas.microsoft.com/office/powerpoint/2010/main" val="2099408691"/>
              </p:ext>
            </p:ext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D801E92-3EF6-D82E-EB27-FCFC8F8CDF6C}"/>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658B05A5-B63B-3299-72C5-3694ACBB5DD2}"/>
              </a:ext>
            </a:extLst>
          </p:cNvPr>
          <p:cNvSpPr>
            <a:spLocks noGrp="1"/>
          </p:cNvSpPr>
          <p:nvPr>
            <p:ph type="sldNum" sz="quarter" idx="10"/>
          </p:nvPr>
        </p:nvSpPr>
        <p:spPr/>
        <p:txBody>
          <a:bodyPr/>
          <a:lstStyle/>
          <a:p>
            <a:fld id="{4F9AC08D-23A9-440E-BCB9-AA1E9877CC38}" type="slidenum">
              <a:rPr lang="en-US" smtClean="0"/>
              <a:pPr/>
              <a:t>16</a:t>
            </a:fld>
            <a:endParaRPr lang="en-US"/>
          </a:p>
        </p:txBody>
      </p:sp>
      <p:sp>
        <p:nvSpPr>
          <p:cNvPr id="111" name="Footer Placeholder 4">
            <a:extLst>
              <a:ext uri="{FF2B5EF4-FFF2-40B4-BE49-F238E27FC236}">
                <a16:creationId xmlns:a16="http://schemas.microsoft.com/office/drawing/2014/main" id="{03CB1107-8895-9E02-6B0A-D1D2D2A96E23}"/>
              </a:ext>
            </a:extLst>
          </p:cNvPr>
          <p:cNvSpPr>
            <a:spLocks noGrp="1"/>
          </p:cNvSpPr>
          <p:nvPr>
            <p:ph type="ftr" sz="quarter" idx="11"/>
          </p:nvPr>
        </p:nvSpPr>
        <p:spPr/>
        <p:txBody>
          <a:bodyPr/>
          <a:lstStyle/>
          <a:p>
            <a:r>
              <a:rPr lang="en-GB"/>
              <a:t>Source:</a:t>
            </a:r>
          </a:p>
        </p:txBody>
      </p:sp>
      <p:sp>
        <p:nvSpPr>
          <p:cNvPr id="15" name="Title 14">
            <a:extLst>
              <a:ext uri="{FF2B5EF4-FFF2-40B4-BE49-F238E27FC236}">
                <a16:creationId xmlns:a16="http://schemas.microsoft.com/office/drawing/2014/main" id="{626654D0-40AB-47FE-4593-FF63479374D0}"/>
              </a:ext>
            </a:extLst>
          </p:cNvPr>
          <p:cNvSpPr>
            <a:spLocks noGrp="1"/>
          </p:cNvSpPr>
          <p:nvPr>
            <p:ph type="title"/>
          </p:nvPr>
        </p:nvSpPr>
        <p:spPr/>
        <p:txBody>
          <a:bodyPr/>
          <a:lstStyle/>
          <a:p>
            <a:r>
              <a:rPr lang="en-AU" dirty="0"/>
              <a:t>Ageing boy that cried wolf?</a:t>
            </a:r>
          </a:p>
        </p:txBody>
      </p:sp>
      <p:pic>
        <p:nvPicPr>
          <p:cNvPr id="87" name="Graphic 86" descr="Research with solid fill">
            <a:extLst>
              <a:ext uri="{FF2B5EF4-FFF2-40B4-BE49-F238E27FC236}">
                <a16:creationId xmlns:a16="http://schemas.microsoft.com/office/drawing/2014/main" id="{5994BD94-C4AA-4853-77A7-B28B01C92E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2551916"/>
            <a:ext cx="543285" cy="543285"/>
          </a:xfrm>
          <a:prstGeom prst="rect">
            <a:avLst/>
          </a:prstGeom>
        </p:spPr>
      </p:pic>
      <p:pic>
        <p:nvPicPr>
          <p:cNvPr id="99" name="Graphic 98" descr="Research with solid fill">
            <a:extLst>
              <a:ext uri="{FF2B5EF4-FFF2-40B4-BE49-F238E27FC236}">
                <a16:creationId xmlns:a16="http://schemas.microsoft.com/office/drawing/2014/main" id="{FC52322A-D6B8-8174-AE2F-6D80D6F80E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3870767"/>
            <a:ext cx="543285" cy="543285"/>
          </a:xfrm>
          <a:prstGeom prst="rect">
            <a:avLst/>
          </a:prstGeom>
        </p:spPr>
      </p:pic>
      <p:sp>
        <p:nvSpPr>
          <p:cNvPr id="100" name="Text Placeholder 125">
            <a:extLst>
              <a:ext uri="{FF2B5EF4-FFF2-40B4-BE49-F238E27FC236}">
                <a16:creationId xmlns:a16="http://schemas.microsoft.com/office/drawing/2014/main" id="{04A46B5E-0FA8-7C0D-9D43-C0856E266D70}"/>
              </a:ext>
            </a:extLst>
          </p:cNvPr>
          <p:cNvSpPr txBox="1">
            <a:spLocks/>
          </p:cNvSpPr>
          <p:nvPr/>
        </p:nvSpPr>
        <p:spPr>
          <a:xfrm>
            <a:off x="5899053" y="4002709"/>
            <a:ext cx="1416148" cy="279401"/>
          </a:xfrm>
          <a:prstGeom prst="rect">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lang="en-US" sz="1100" b="1" i="0" kern="1400" spc="-50" dirty="0" smtClean="0">
                <a:solidFill>
                  <a:srgbClr val="FFFFFF"/>
                </a:solidFill>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Title 2</a:t>
            </a:r>
          </a:p>
        </p:txBody>
      </p:sp>
      <p:pic>
        <p:nvPicPr>
          <p:cNvPr id="103" name="Graphic 102" descr="Research with solid fill">
            <a:extLst>
              <a:ext uri="{FF2B5EF4-FFF2-40B4-BE49-F238E27FC236}">
                <a16:creationId xmlns:a16="http://schemas.microsoft.com/office/drawing/2014/main" id="{71AB9C5E-16FA-3AB0-630A-C84257E0B5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5176901"/>
            <a:ext cx="543285" cy="543285"/>
          </a:xfrm>
          <a:prstGeom prst="rect">
            <a:avLst/>
          </a:prstGeom>
        </p:spPr>
      </p:pic>
      <p:sp>
        <p:nvSpPr>
          <p:cNvPr id="104" name="Text Placeholder 125">
            <a:extLst>
              <a:ext uri="{FF2B5EF4-FFF2-40B4-BE49-F238E27FC236}">
                <a16:creationId xmlns:a16="http://schemas.microsoft.com/office/drawing/2014/main" id="{286FF359-0F88-C54A-B635-F23E265930FF}"/>
              </a:ext>
            </a:extLst>
          </p:cNvPr>
          <p:cNvSpPr txBox="1">
            <a:spLocks/>
          </p:cNvSpPr>
          <p:nvPr/>
        </p:nvSpPr>
        <p:spPr>
          <a:xfrm>
            <a:off x="5899053" y="5308843"/>
            <a:ext cx="1416148" cy="279401"/>
          </a:xfrm>
          <a:prstGeom prst="rect">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lang="en-US" sz="1100" b="1" i="0" kern="1400" spc="-50" dirty="0" smtClean="0">
                <a:solidFill>
                  <a:srgbClr val="FFFFFF"/>
                </a:solidFill>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Title 3</a:t>
            </a:r>
          </a:p>
        </p:txBody>
      </p:sp>
      <p:sp>
        <p:nvSpPr>
          <p:cNvPr id="3" name="Text Placeholder 89">
            <a:extLst>
              <a:ext uri="{FF2B5EF4-FFF2-40B4-BE49-F238E27FC236}">
                <a16:creationId xmlns:a16="http://schemas.microsoft.com/office/drawing/2014/main" id="{9BD64CCB-0554-76B7-5C0F-BD3776B435F1}"/>
              </a:ext>
            </a:extLst>
          </p:cNvPr>
          <p:cNvSpPr txBox="1">
            <a:spLocks/>
          </p:cNvSpPr>
          <p:nvPr/>
        </p:nvSpPr>
        <p:spPr>
          <a:xfrm>
            <a:off x="791069" y="1484367"/>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Federal projections show restraint</a:t>
            </a:r>
          </a:p>
        </p:txBody>
      </p:sp>
      <p:sp>
        <p:nvSpPr>
          <p:cNvPr id="4" name="Text Placeholder 89">
            <a:extLst>
              <a:ext uri="{FF2B5EF4-FFF2-40B4-BE49-F238E27FC236}">
                <a16:creationId xmlns:a16="http://schemas.microsoft.com/office/drawing/2014/main" id="{B54EA1E1-3D0F-01A7-FF0C-7B7ABDA072CF}"/>
              </a:ext>
            </a:extLst>
          </p:cNvPr>
          <p:cNvSpPr txBox="1">
            <a:spLocks/>
          </p:cNvSpPr>
          <p:nvPr/>
        </p:nvSpPr>
        <p:spPr>
          <a:xfrm>
            <a:off x="6957801" y="1284033"/>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High commodity prices have funded spending expansions</a:t>
            </a:r>
          </a:p>
        </p:txBody>
      </p:sp>
      <p:cxnSp>
        <p:nvCxnSpPr>
          <p:cNvPr id="6" name="Straight Connector 5">
            <a:extLst>
              <a:ext uri="{FF2B5EF4-FFF2-40B4-BE49-F238E27FC236}">
                <a16:creationId xmlns:a16="http://schemas.microsoft.com/office/drawing/2014/main" id="{F3550E3E-CECA-F9E1-4A83-7430C8910069}"/>
              </a:ext>
            </a:extLst>
          </p:cNvPr>
          <p:cNvCxnSpPr>
            <a:cxnSpLocks/>
          </p:cNvCxnSpPr>
          <p:nvPr/>
        </p:nvCxnSpPr>
        <p:spPr>
          <a:xfrm>
            <a:off x="431289" y="1902051"/>
            <a:ext cx="5321811" cy="0"/>
          </a:xfrm>
          <a:prstGeom prst="line">
            <a:avLst/>
          </a:prstGeom>
          <a:noFill/>
          <a:ln w="9525" cap="flat" cmpd="sng" algn="ctr">
            <a:solidFill>
              <a:srgbClr val="000000"/>
            </a:solidFill>
            <a:prstDash val="solid"/>
            <a:headEnd type="none" w="med" len="med"/>
            <a:tailEnd type="none" w="med" len="med"/>
          </a:ln>
          <a:effectLst/>
        </p:spPr>
      </p:cxnSp>
      <p:cxnSp>
        <p:nvCxnSpPr>
          <p:cNvPr id="7" name="Straight Connector 6">
            <a:extLst>
              <a:ext uri="{FF2B5EF4-FFF2-40B4-BE49-F238E27FC236}">
                <a16:creationId xmlns:a16="http://schemas.microsoft.com/office/drawing/2014/main" id="{771D51BC-CF41-54D5-CBEC-6EC4B606F0E5}"/>
              </a:ext>
            </a:extLst>
          </p:cNvPr>
          <p:cNvCxnSpPr>
            <a:cxnSpLocks/>
          </p:cNvCxnSpPr>
          <p:nvPr/>
        </p:nvCxnSpPr>
        <p:spPr>
          <a:xfrm>
            <a:off x="6543675" y="1902051"/>
            <a:ext cx="5286107" cy="0"/>
          </a:xfrm>
          <a:prstGeom prst="line">
            <a:avLst/>
          </a:prstGeom>
          <a:noFill/>
          <a:ln w="9525" cap="flat" cmpd="sng" algn="ctr">
            <a:solidFill>
              <a:srgbClr val="000000"/>
            </a:solidFill>
            <a:prstDash val="solid"/>
            <a:headEnd type="none" w="med" len="med"/>
            <a:tailEnd type="none" w="med" len="med"/>
          </a:ln>
          <a:effectLst/>
        </p:spPr>
      </p:cxnSp>
      <p:pic>
        <p:nvPicPr>
          <p:cNvPr id="9" name="Graphic 8">
            <a:extLst>
              <a:ext uri="{FF2B5EF4-FFF2-40B4-BE49-F238E27FC236}">
                <a16:creationId xmlns:a16="http://schemas.microsoft.com/office/drawing/2014/main" id="{67FF0F73-EE7A-67DC-CE7C-650A02E6C9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57801" y="2078897"/>
            <a:ext cx="4094018" cy="4059420"/>
          </a:xfrm>
          <a:prstGeom prst="rect">
            <a:avLst/>
          </a:prstGeom>
        </p:spPr>
      </p:pic>
      <p:pic>
        <p:nvPicPr>
          <p:cNvPr id="10" name="Graphic 9">
            <a:extLst>
              <a:ext uri="{FF2B5EF4-FFF2-40B4-BE49-F238E27FC236}">
                <a16:creationId xmlns:a16="http://schemas.microsoft.com/office/drawing/2014/main" id="{C0A94D96-B222-178E-5437-91DD80EFE4B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6148" y="2097038"/>
            <a:ext cx="4317373" cy="4110626"/>
          </a:xfrm>
          <a:prstGeom prst="rect">
            <a:avLst/>
          </a:prstGeom>
        </p:spPr>
      </p:pic>
    </p:spTree>
    <p:extLst>
      <p:ext uri="{BB962C8B-B14F-4D97-AF65-F5344CB8AC3E}">
        <p14:creationId xmlns:p14="http://schemas.microsoft.com/office/powerpoint/2010/main" val="171373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AB2C6-915F-21A0-A7F7-EC8216AB452E}"/>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C1F3B52-914F-9FD2-881C-59ED04C93AD0}"/>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4D801E92-3EF6-D82E-EB27-FCFC8F8CDF6C}"/>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93572344-B942-AA4F-C1DF-0AE24F6C2639}"/>
              </a:ext>
            </a:extLst>
          </p:cNvPr>
          <p:cNvSpPr>
            <a:spLocks noGrp="1"/>
          </p:cNvSpPr>
          <p:nvPr>
            <p:ph type="sldNum" sz="quarter" idx="10"/>
          </p:nvPr>
        </p:nvSpPr>
        <p:spPr/>
        <p:txBody>
          <a:bodyPr/>
          <a:lstStyle/>
          <a:p>
            <a:fld id="{4F9AC08D-23A9-440E-BCB9-AA1E9877CC38}" type="slidenum">
              <a:rPr lang="en-US" smtClean="0"/>
              <a:pPr/>
              <a:t>17</a:t>
            </a:fld>
            <a:endParaRPr lang="en-US"/>
          </a:p>
        </p:txBody>
      </p:sp>
      <p:sp>
        <p:nvSpPr>
          <p:cNvPr id="111" name="Footer Placeholder 4">
            <a:extLst>
              <a:ext uri="{FF2B5EF4-FFF2-40B4-BE49-F238E27FC236}">
                <a16:creationId xmlns:a16="http://schemas.microsoft.com/office/drawing/2014/main" id="{BA44A4F0-78D1-9360-9D9F-8F8C513A8864}"/>
              </a:ext>
            </a:extLst>
          </p:cNvPr>
          <p:cNvSpPr>
            <a:spLocks noGrp="1"/>
          </p:cNvSpPr>
          <p:nvPr>
            <p:ph type="ftr" sz="quarter" idx="11"/>
          </p:nvPr>
        </p:nvSpPr>
        <p:spPr/>
        <p:txBody>
          <a:bodyPr/>
          <a:lstStyle/>
          <a:p>
            <a:r>
              <a:rPr lang="en-GB"/>
              <a:t>Source:</a:t>
            </a:r>
          </a:p>
        </p:txBody>
      </p:sp>
      <p:sp>
        <p:nvSpPr>
          <p:cNvPr id="15" name="Title 14">
            <a:extLst>
              <a:ext uri="{FF2B5EF4-FFF2-40B4-BE49-F238E27FC236}">
                <a16:creationId xmlns:a16="http://schemas.microsoft.com/office/drawing/2014/main" id="{4CEA6DFC-7ACE-E57F-1E3F-49CCA521D1E0}"/>
              </a:ext>
            </a:extLst>
          </p:cNvPr>
          <p:cNvSpPr>
            <a:spLocks noGrp="1"/>
          </p:cNvSpPr>
          <p:nvPr>
            <p:ph type="title"/>
          </p:nvPr>
        </p:nvSpPr>
        <p:spPr/>
        <p:txBody>
          <a:bodyPr/>
          <a:lstStyle/>
          <a:p>
            <a:r>
              <a:rPr lang="en-AU" dirty="0"/>
              <a:t>States are the canary in the coal mine</a:t>
            </a:r>
          </a:p>
        </p:txBody>
      </p:sp>
      <p:pic>
        <p:nvPicPr>
          <p:cNvPr id="87" name="Graphic 86" descr="Research with solid fill">
            <a:extLst>
              <a:ext uri="{FF2B5EF4-FFF2-40B4-BE49-F238E27FC236}">
                <a16:creationId xmlns:a16="http://schemas.microsoft.com/office/drawing/2014/main" id="{9032040D-2202-EE83-7634-D3904CAB98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2551916"/>
            <a:ext cx="543285" cy="543285"/>
          </a:xfrm>
          <a:prstGeom prst="rect">
            <a:avLst/>
          </a:prstGeom>
        </p:spPr>
      </p:pic>
      <p:sp>
        <p:nvSpPr>
          <p:cNvPr id="96" name="Text Placeholder 125">
            <a:extLst>
              <a:ext uri="{FF2B5EF4-FFF2-40B4-BE49-F238E27FC236}">
                <a16:creationId xmlns:a16="http://schemas.microsoft.com/office/drawing/2014/main" id="{8DD82D7D-54E4-10B1-64A6-B873554881F2}"/>
              </a:ext>
            </a:extLst>
          </p:cNvPr>
          <p:cNvSpPr txBox="1">
            <a:spLocks/>
          </p:cNvSpPr>
          <p:nvPr/>
        </p:nvSpPr>
        <p:spPr>
          <a:xfrm>
            <a:off x="5899053" y="2683858"/>
            <a:ext cx="1416148" cy="279401"/>
          </a:xfrm>
          <a:prstGeom prst="rect">
            <a:avLst/>
          </a:prstGeom>
          <a:noFill/>
        </p:spPr>
        <p:txBody>
          <a:bodyPr anchor="ctr"/>
          <a:lstStyle>
            <a:lvl1pPr marL="0" indent="0" algn="ctr" rtl="0" eaLnBrk="1" fontAlgn="base" hangingPunct="1">
              <a:lnSpc>
                <a:spcPct val="100000"/>
              </a:lnSpc>
              <a:spcBef>
                <a:spcPts val="600"/>
              </a:spcBef>
              <a:spcAft>
                <a:spcPct val="0"/>
              </a:spcAft>
              <a:buFont typeface="Arial" pitchFamily="34" charset="0"/>
              <a:buNone/>
              <a:defRPr kumimoji="0" lang="en-US" sz="1100" b="1" i="0" u="none" strike="noStrike" kern="1400" cap="none" spc="-50" normalizeH="0" baseline="0" dirty="0" smtClean="0">
                <a:ln>
                  <a:noFill/>
                </a:ln>
                <a:solidFill>
                  <a:srgbClr val="FFFFFF"/>
                </a:solidFill>
                <a:effectLst/>
                <a:uLnTx/>
                <a:uFillTx/>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2pPr>
            <a:lvl3pPr marL="431914" indent="-215957" algn="l" rtl="0" eaLnBrk="1" fontAlgn="base" hangingPunct="1">
              <a:lnSpc>
                <a:spcPct val="100000"/>
              </a:lnSpc>
              <a:spcBef>
                <a:spcPts val="600"/>
              </a:spcBef>
              <a:spcAft>
                <a:spcPct val="0"/>
              </a:spcAft>
              <a:buFont typeface="Arial" pitchFamily="34" charset="0"/>
              <a:buChar char="‒"/>
              <a:tabLst/>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3pPr>
            <a:lvl4pPr marL="611878"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4pPr>
            <a:lvl5pPr marL="863827"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a:ln>
                  <a:noFill/>
                </a:ln>
                <a:solidFill>
                  <a:schemeClr val="tx1"/>
                </a:solidFill>
                <a:effectLst/>
                <a:uLnTx/>
                <a:uFillTx/>
                <a:latin typeface="Graphik" panose="020B0503030202060203" pitchFamily="34" charset="77"/>
                <a:ea typeface="+mn-ea"/>
                <a:cs typeface="+mn-cs"/>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lgn="l"/>
            <a:r>
              <a:rPr lang="en-AU"/>
              <a:t>Title 1</a:t>
            </a:r>
          </a:p>
        </p:txBody>
      </p:sp>
      <p:pic>
        <p:nvPicPr>
          <p:cNvPr id="99" name="Graphic 98" descr="Research with solid fill">
            <a:extLst>
              <a:ext uri="{FF2B5EF4-FFF2-40B4-BE49-F238E27FC236}">
                <a16:creationId xmlns:a16="http://schemas.microsoft.com/office/drawing/2014/main" id="{6A5227AD-D719-1F26-6F6D-1D800FD91D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3870767"/>
            <a:ext cx="543285" cy="543285"/>
          </a:xfrm>
          <a:prstGeom prst="rect">
            <a:avLst/>
          </a:prstGeom>
        </p:spPr>
      </p:pic>
      <p:sp>
        <p:nvSpPr>
          <p:cNvPr id="100" name="Text Placeholder 125">
            <a:extLst>
              <a:ext uri="{FF2B5EF4-FFF2-40B4-BE49-F238E27FC236}">
                <a16:creationId xmlns:a16="http://schemas.microsoft.com/office/drawing/2014/main" id="{BD0D50E2-88E8-FF5F-6698-895FB4328DFC}"/>
              </a:ext>
            </a:extLst>
          </p:cNvPr>
          <p:cNvSpPr txBox="1">
            <a:spLocks/>
          </p:cNvSpPr>
          <p:nvPr/>
        </p:nvSpPr>
        <p:spPr>
          <a:xfrm>
            <a:off x="5899053" y="4002709"/>
            <a:ext cx="1416148" cy="279401"/>
          </a:xfrm>
          <a:prstGeom prst="rect">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lang="en-US" sz="1100" b="1" i="0" kern="1400" spc="-50" dirty="0" smtClean="0">
                <a:solidFill>
                  <a:srgbClr val="FFFFFF"/>
                </a:solidFill>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Title 2</a:t>
            </a:r>
          </a:p>
        </p:txBody>
      </p:sp>
      <p:pic>
        <p:nvPicPr>
          <p:cNvPr id="103" name="Graphic 102" descr="Research with solid fill">
            <a:extLst>
              <a:ext uri="{FF2B5EF4-FFF2-40B4-BE49-F238E27FC236}">
                <a16:creationId xmlns:a16="http://schemas.microsoft.com/office/drawing/2014/main" id="{22817FD7-C9D7-AC10-4C76-F80518B6E7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5176901"/>
            <a:ext cx="543285" cy="543285"/>
          </a:xfrm>
          <a:prstGeom prst="rect">
            <a:avLst/>
          </a:prstGeom>
        </p:spPr>
      </p:pic>
      <p:sp>
        <p:nvSpPr>
          <p:cNvPr id="104" name="Text Placeholder 125">
            <a:extLst>
              <a:ext uri="{FF2B5EF4-FFF2-40B4-BE49-F238E27FC236}">
                <a16:creationId xmlns:a16="http://schemas.microsoft.com/office/drawing/2014/main" id="{C210B9D9-BCC4-01AD-10B7-A7D77F748577}"/>
              </a:ext>
            </a:extLst>
          </p:cNvPr>
          <p:cNvSpPr txBox="1">
            <a:spLocks/>
          </p:cNvSpPr>
          <p:nvPr/>
        </p:nvSpPr>
        <p:spPr>
          <a:xfrm>
            <a:off x="5899053" y="5308843"/>
            <a:ext cx="1416148" cy="279401"/>
          </a:xfrm>
          <a:prstGeom prst="rect">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lang="en-US" sz="1100" b="1" i="0" kern="1400" spc="-50" dirty="0" smtClean="0">
                <a:solidFill>
                  <a:srgbClr val="FFFFFF"/>
                </a:solidFill>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Title 3</a:t>
            </a:r>
          </a:p>
        </p:txBody>
      </p:sp>
      <p:sp>
        <p:nvSpPr>
          <p:cNvPr id="3" name="Text Placeholder 89">
            <a:extLst>
              <a:ext uri="{FF2B5EF4-FFF2-40B4-BE49-F238E27FC236}">
                <a16:creationId xmlns:a16="http://schemas.microsoft.com/office/drawing/2014/main" id="{9FAB102E-69AE-400A-DAF0-F5DD9A156196}"/>
              </a:ext>
            </a:extLst>
          </p:cNvPr>
          <p:cNvSpPr txBox="1">
            <a:spLocks/>
          </p:cNvSpPr>
          <p:nvPr/>
        </p:nvSpPr>
        <p:spPr>
          <a:xfrm>
            <a:off x="791069" y="1484367"/>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Ageing is increasing expenditure on health</a:t>
            </a:r>
          </a:p>
        </p:txBody>
      </p:sp>
      <p:cxnSp>
        <p:nvCxnSpPr>
          <p:cNvPr id="4" name="Straight Connector 3">
            <a:extLst>
              <a:ext uri="{FF2B5EF4-FFF2-40B4-BE49-F238E27FC236}">
                <a16:creationId xmlns:a16="http://schemas.microsoft.com/office/drawing/2014/main" id="{8579CAA5-6176-2E57-4E55-A727BBC36FC9}"/>
              </a:ext>
            </a:extLst>
          </p:cNvPr>
          <p:cNvCxnSpPr>
            <a:cxnSpLocks/>
          </p:cNvCxnSpPr>
          <p:nvPr/>
        </p:nvCxnSpPr>
        <p:spPr>
          <a:xfrm>
            <a:off x="431289" y="1902051"/>
            <a:ext cx="5321811" cy="0"/>
          </a:xfrm>
          <a:prstGeom prst="line">
            <a:avLst/>
          </a:prstGeom>
          <a:noFill/>
          <a:ln w="9525" cap="flat" cmpd="sng" algn="ctr">
            <a:solidFill>
              <a:srgbClr val="000000"/>
            </a:solidFill>
            <a:prstDash val="solid"/>
            <a:headEnd type="none" w="med" len="med"/>
            <a:tailEnd type="none" w="med" len="med"/>
          </a:ln>
          <a:effectLst/>
        </p:spPr>
      </p:cxnSp>
      <p:sp>
        <p:nvSpPr>
          <p:cNvPr id="6" name="Text Placeholder 89">
            <a:extLst>
              <a:ext uri="{FF2B5EF4-FFF2-40B4-BE49-F238E27FC236}">
                <a16:creationId xmlns:a16="http://schemas.microsoft.com/office/drawing/2014/main" id="{BB4F86FE-D52F-4802-A9D5-E814111FCFC3}"/>
              </a:ext>
            </a:extLst>
          </p:cNvPr>
          <p:cNvSpPr txBox="1">
            <a:spLocks/>
          </p:cNvSpPr>
          <p:nvPr/>
        </p:nvSpPr>
        <p:spPr>
          <a:xfrm>
            <a:off x="6677063" y="1484367"/>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Consolidated debt projected to keep rising</a:t>
            </a:r>
          </a:p>
        </p:txBody>
      </p:sp>
      <p:cxnSp>
        <p:nvCxnSpPr>
          <p:cNvPr id="7" name="Straight Connector 6">
            <a:extLst>
              <a:ext uri="{FF2B5EF4-FFF2-40B4-BE49-F238E27FC236}">
                <a16:creationId xmlns:a16="http://schemas.microsoft.com/office/drawing/2014/main" id="{8B627720-8D5B-56AC-3C2E-4EE6787E7D1D}"/>
              </a:ext>
            </a:extLst>
          </p:cNvPr>
          <p:cNvCxnSpPr>
            <a:cxnSpLocks/>
          </p:cNvCxnSpPr>
          <p:nvPr/>
        </p:nvCxnSpPr>
        <p:spPr>
          <a:xfrm>
            <a:off x="6317283" y="1902051"/>
            <a:ext cx="5321811" cy="0"/>
          </a:xfrm>
          <a:prstGeom prst="line">
            <a:avLst/>
          </a:prstGeom>
          <a:noFill/>
          <a:ln w="9525" cap="flat" cmpd="sng" algn="ctr">
            <a:solidFill>
              <a:srgbClr val="000000"/>
            </a:solidFill>
            <a:prstDash val="solid"/>
            <a:headEnd type="none" w="med" len="med"/>
            <a:tailEnd type="none" w="med" len="med"/>
          </a:ln>
          <a:effectLst/>
        </p:spPr>
      </p:cxnSp>
      <p:pic>
        <p:nvPicPr>
          <p:cNvPr id="9" name="Graphic 8">
            <a:extLst>
              <a:ext uri="{FF2B5EF4-FFF2-40B4-BE49-F238E27FC236}">
                <a16:creationId xmlns:a16="http://schemas.microsoft.com/office/drawing/2014/main" id="{EE9A1708-46B1-05CF-5A93-FC5382DA41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64292" y="2105632"/>
            <a:ext cx="4427792" cy="4352956"/>
          </a:xfrm>
          <a:prstGeom prst="rect">
            <a:avLst/>
          </a:prstGeom>
        </p:spPr>
      </p:pic>
      <p:pic>
        <p:nvPicPr>
          <p:cNvPr id="11" name="Graphic 10">
            <a:extLst>
              <a:ext uri="{FF2B5EF4-FFF2-40B4-BE49-F238E27FC236}">
                <a16:creationId xmlns:a16="http://schemas.microsoft.com/office/drawing/2014/main" id="{01B46A99-6090-CE89-E00D-5356AD9699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8755" y="2280271"/>
            <a:ext cx="4714875" cy="3724275"/>
          </a:xfrm>
          <a:prstGeom prst="rect">
            <a:avLst/>
          </a:prstGeom>
        </p:spPr>
      </p:pic>
    </p:spTree>
    <p:extLst>
      <p:ext uri="{BB962C8B-B14F-4D97-AF65-F5344CB8AC3E}">
        <p14:creationId xmlns:p14="http://schemas.microsoft.com/office/powerpoint/2010/main" val="3488915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02ECA-07C9-46FB-8E39-1CB02BC520C0}"/>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72F7C85-E523-05E0-6950-B2D8ED1A364A}"/>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6C1F3B52-914F-9FD2-881C-59ED04C93AD0}"/>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39276936-83A7-41D0-FB9B-D3C5D08DD52F}"/>
              </a:ext>
            </a:extLst>
          </p:cNvPr>
          <p:cNvSpPr>
            <a:spLocks noGrp="1"/>
          </p:cNvSpPr>
          <p:nvPr>
            <p:ph type="sldNum" sz="quarter" idx="10"/>
          </p:nvPr>
        </p:nvSpPr>
        <p:spPr/>
        <p:txBody>
          <a:bodyPr/>
          <a:lstStyle/>
          <a:p>
            <a:fld id="{4F9AC08D-23A9-440E-BCB9-AA1E9877CC38}" type="slidenum">
              <a:rPr lang="en-US" smtClean="0"/>
              <a:pPr/>
              <a:t>18</a:t>
            </a:fld>
            <a:endParaRPr lang="en-US"/>
          </a:p>
        </p:txBody>
      </p:sp>
      <p:sp>
        <p:nvSpPr>
          <p:cNvPr id="111" name="Footer Placeholder 4">
            <a:extLst>
              <a:ext uri="{FF2B5EF4-FFF2-40B4-BE49-F238E27FC236}">
                <a16:creationId xmlns:a16="http://schemas.microsoft.com/office/drawing/2014/main" id="{43D3FF97-9148-411A-45F4-FCCDBA028041}"/>
              </a:ext>
            </a:extLst>
          </p:cNvPr>
          <p:cNvSpPr>
            <a:spLocks noGrp="1"/>
          </p:cNvSpPr>
          <p:nvPr>
            <p:ph type="ftr" sz="quarter" idx="11"/>
          </p:nvPr>
        </p:nvSpPr>
        <p:spPr/>
        <p:txBody>
          <a:bodyPr/>
          <a:lstStyle/>
          <a:p>
            <a:r>
              <a:rPr lang="en-GB"/>
              <a:t>Source:</a:t>
            </a:r>
          </a:p>
        </p:txBody>
      </p:sp>
      <p:sp>
        <p:nvSpPr>
          <p:cNvPr id="15" name="Title 14">
            <a:extLst>
              <a:ext uri="{FF2B5EF4-FFF2-40B4-BE49-F238E27FC236}">
                <a16:creationId xmlns:a16="http://schemas.microsoft.com/office/drawing/2014/main" id="{8E69F4C8-AD6A-426A-D40B-A05C3D003110}"/>
              </a:ext>
            </a:extLst>
          </p:cNvPr>
          <p:cNvSpPr>
            <a:spLocks noGrp="1"/>
          </p:cNvSpPr>
          <p:nvPr>
            <p:ph type="title"/>
          </p:nvPr>
        </p:nvSpPr>
        <p:spPr/>
        <p:txBody>
          <a:bodyPr/>
          <a:lstStyle/>
          <a:p>
            <a:r>
              <a:rPr lang="en-AU" dirty="0"/>
              <a:t>Tax system straining to meet these demands</a:t>
            </a:r>
          </a:p>
        </p:txBody>
      </p:sp>
      <p:pic>
        <p:nvPicPr>
          <p:cNvPr id="87" name="Graphic 86" descr="Research with solid fill">
            <a:extLst>
              <a:ext uri="{FF2B5EF4-FFF2-40B4-BE49-F238E27FC236}">
                <a16:creationId xmlns:a16="http://schemas.microsoft.com/office/drawing/2014/main" id="{C958C8E0-2F81-A05A-9A5F-49EC787609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2551916"/>
            <a:ext cx="543285" cy="543285"/>
          </a:xfrm>
          <a:prstGeom prst="rect">
            <a:avLst/>
          </a:prstGeom>
        </p:spPr>
      </p:pic>
      <p:sp>
        <p:nvSpPr>
          <p:cNvPr id="96" name="Text Placeholder 125">
            <a:extLst>
              <a:ext uri="{FF2B5EF4-FFF2-40B4-BE49-F238E27FC236}">
                <a16:creationId xmlns:a16="http://schemas.microsoft.com/office/drawing/2014/main" id="{BF6E298C-2974-2746-CBA9-EC04C2D0E688}"/>
              </a:ext>
            </a:extLst>
          </p:cNvPr>
          <p:cNvSpPr txBox="1">
            <a:spLocks/>
          </p:cNvSpPr>
          <p:nvPr/>
        </p:nvSpPr>
        <p:spPr>
          <a:xfrm>
            <a:off x="5899053" y="2683858"/>
            <a:ext cx="1416148" cy="279401"/>
          </a:xfrm>
          <a:prstGeom prst="rect">
            <a:avLst/>
          </a:prstGeom>
          <a:noFill/>
        </p:spPr>
        <p:txBody>
          <a:bodyPr anchor="ctr"/>
          <a:lstStyle>
            <a:lvl1pPr marL="0" indent="0" algn="ctr" rtl="0" eaLnBrk="1" fontAlgn="base" hangingPunct="1">
              <a:lnSpc>
                <a:spcPct val="100000"/>
              </a:lnSpc>
              <a:spcBef>
                <a:spcPts val="600"/>
              </a:spcBef>
              <a:spcAft>
                <a:spcPct val="0"/>
              </a:spcAft>
              <a:buFont typeface="Arial" pitchFamily="34" charset="0"/>
              <a:buNone/>
              <a:defRPr kumimoji="0" lang="en-US" sz="1100" b="1" i="0" u="none" strike="noStrike" kern="1400" cap="none" spc="-50" normalizeH="0" baseline="0" dirty="0" smtClean="0">
                <a:ln>
                  <a:noFill/>
                </a:ln>
                <a:solidFill>
                  <a:srgbClr val="FFFFFF"/>
                </a:solidFill>
                <a:effectLst/>
                <a:uLnTx/>
                <a:uFillTx/>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2pPr>
            <a:lvl3pPr marL="431914" indent="-215957" algn="l" rtl="0" eaLnBrk="1" fontAlgn="base" hangingPunct="1">
              <a:lnSpc>
                <a:spcPct val="100000"/>
              </a:lnSpc>
              <a:spcBef>
                <a:spcPts val="600"/>
              </a:spcBef>
              <a:spcAft>
                <a:spcPct val="0"/>
              </a:spcAft>
              <a:buFont typeface="Arial" pitchFamily="34" charset="0"/>
              <a:buChar char="‒"/>
              <a:tabLst/>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3pPr>
            <a:lvl4pPr marL="611878"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4pPr>
            <a:lvl5pPr marL="863827"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a:ln>
                  <a:noFill/>
                </a:ln>
                <a:solidFill>
                  <a:schemeClr val="tx1"/>
                </a:solidFill>
                <a:effectLst/>
                <a:uLnTx/>
                <a:uFillTx/>
                <a:latin typeface="Graphik" panose="020B0503030202060203" pitchFamily="34" charset="77"/>
                <a:ea typeface="+mn-ea"/>
                <a:cs typeface="+mn-cs"/>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lgn="l"/>
            <a:r>
              <a:rPr lang="en-AU"/>
              <a:t>Title 1</a:t>
            </a:r>
          </a:p>
        </p:txBody>
      </p:sp>
      <p:pic>
        <p:nvPicPr>
          <p:cNvPr id="99" name="Graphic 98" descr="Research with solid fill">
            <a:extLst>
              <a:ext uri="{FF2B5EF4-FFF2-40B4-BE49-F238E27FC236}">
                <a16:creationId xmlns:a16="http://schemas.microsoft.com/office/drawing/2014/main" id="{05347CF8-9083-CEE6-6317-3F2F216BD9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3870767"/>
            <a:ext cx="543285" cy="543285"/>
          </a:xfrm>
          <a:prstGeom prst="rect">
            <a:avLst/>
          </a:prstGeom>
        </p:spPr>
      </p:pic>
      <p:sp>
        <p:nvSpPr>
          <p:cNvPr id="100" name="Text Placeholder 125">
            <a:extLst>
              <a:ext uri="{FF2B5EF4-FFF2-40B4-BE49-F238E27FC236}">
                <a16:creationId xmlns:a16="http://schemas.microsoft.com/office/drawing/2014/main" id="{CB81F284-2565-BA4B-55B4-4E68A8B55AEB}"/>
              </a:ext>
            </a:extLst>
          </p:cNvPr>
          <p:cNvSpPr txBox="1">
            <a:spLocks/>
          </p:cNvSpPr>
          <p:nvPr/>
        </p:nvSpPr>
        <p:spPr>
          <a:xfrm>
            <a:off x="5899053" y="4002709"/>
            <a:ext cx="1416148" cy="279401"/>
          </a:xfrm>
          <a:prstGeom prst="rect">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lang="en-US" sz="1100" b="1" i="0" kern="1400" spc="-50" dirty="0" smtClean="0">
                <a:solidFill>
                  <a:srgbClr val="FFFFFF"/>
                </a:solidFill>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Title 2</a:t>
            </a:r>
          </a:p>
        </p:txBody>
      </p:sp>
      <p:pic>
        <p:nvPicPr>
          <p:cNvPr id="103" name="Graphic 102" descr="Research with solid fill">
            <a:extLst>
              <a:ext uri="{FF2B5EF4-FFF2-40B4-BE49-F238E27FC236}">
                <a16:creationId xmlns:a16="http://schemas.microsoft.com/office/drawing/2014/main" id="{A2573F3B-77CF-BDBD-FC40-B1BDE59F58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0162" y="5176901"/>
            <a:ext cx="543285" cy="543285"/>
          </a:xfrm>
          <a:prstGeom prst="rect">
            <a:avLst/>
          </a:prstGeom>
        </p:spPr>
      </p:pic>
      <p:sp>
        <p:nvSpPr>
          <p:cNvPr id="104" name="Text Placeholder 125">
            <a:extLst>
              <a:ext uri="{FF2B5EF4-FFF2-40B4-BE49-F238E27FC236}">
                <a16:creationId xmlns:a16="http://schemas.microsoft.com/office/drawing/2014/main" id="{090BB24B-530B-6E76-1058-28863876D583}"/>
              </a:ext>
            </a:extLst>
          </p:cNvPr>
          <p:cNvSpPr txBox="1">
            <a:spLocks/>
          </p:cNvSpPr>
          <p:nvPr/>
        </p:nvSpPr>
        <p:spPr>
          <a:xfrm>
            <a:off x="5899053" y="5308843"/>
            <a:ext cx="1416148" cy="279401"/>
          </a:xfrm>
          <a:prstGeom prst="rect">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lang="en-US" sz="1100" b="1" i="0" kern="1400" spc="-50" dirty="0" smtClean="0">
                <a:solidFill>
                  <a:srgbClr val="FFFFFF"/>
                </a:solidFill>
                <a:latin typeface="+mn-lt"/>
                <a:ea typeface="Yu Gothic Light" panose="020B0300000000000000" pitchFamily="34" charset="-128"/>
                <a:cs typeface="Times New Roman" panose="02020603050405020304" pitchFamily="18" charset="0"/>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Title 3</a:t>
            </a:r>
          </a:p>
        </p:txBody>
      </p:sp>
      <p:sp>
        <p:nvSpPr>
          <p:cNvPr id="3" name="Text Placeholder 89">
            <a:extLst>
              <a:ext uri="{FF2B5EF4-FFF2-40B4-BE49-F238E27FC236}">
                <a16:creationId xmlns:a16="http://schemas.microsoft.com/office/drawing/2014/main" id="{102155F8-B4CA-9632-AB54-1ADA0F0D39D6}"/>
              </a:ext>
            </a:extLst>
          </p:cNvPr>
          <p:cNvSpPr txBox="1">
            <a:spLocks/>
          </p:cNvSpPr>
          <p:nvPr/>
        </p:nvSpPr>
        <p:spPr>
          <a:xfrm>
            <a:off x="791069" y="1484367"/>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Income tax burdens expected to rise</a:t>
            </a:r>
          </a:p>
        </p:txBody>
      </p:sp>
      <p:cxnSp>
        <p:nvCxnSpPr>
          <p:cNvPr id="4" name="Straight Connector 3">
            <a:extLst>
              <a:ext uri="{FF2B5EF4-FFF2-40B4-BE49-F238E27FC236}">
                <a16:creationId xmlns:a16="http://schemas.microsoft.com/office/drawing/2014/main" id="{41475884-C7FD-3C93-035A-D5DB5C30BA81}"/>
              </a:ext>
            </a:extLst>
          </p:cNvPr>
          <p:cNvCxnSpPr>
            <a:cxnSpLocks/>
          </p:cNvCxnSpPr>
          <p:nvPr/>
        </p:nvCxnSpPr>
        <p:spPr>
          <a:xfrm>
            <a:off x="431289" y="1902051"/>
            <a:ext cx="5321811" cy="0"/>
          </a:xfrm>
          <a:prstGeom prst="line">
            <a:avLst/>
          </a:prstGeom>
          <a:noFill/>
          <a:ln w="9525" cap="flat" cmpd="sng" algn="ctr">
            <a:solidFill>
              <a:srgbClr val="000000"/>
            </a:solidFill>
            <a:prstDash val="solid"/>
            <a:headEnd type="none" w="med" len="med"/>
            <a:tailEnd type="none" w="med" len="med"/>
          </a:ln>
          <a:effectLst/>
        </p:spPr>
      </p:cxnSp>
      <p:sp>
        <p:nvSpPr>
          <p:cNvPr id="6" name="Text Placeholder 89">
            <a:extLst>
              <a:ext uri="{FF2B5EF4-FFF2-40B4-BE49-F238E27FC236}">
                <a16:creationId xmlns:a16="http://schemas.microsoft.com/office/drawing/2014/main" id="{D4498A6C-DADB-F8E6-F90C-3CAF3BB299D5}"/>
              </a:ext>
            </a:extLst>
          </p:cNvPr>
          <p:cNvSpPr txBox="1">
            <a:spLocks/>
          </p:cNvSpPr>
          <p:nvPr/>
        </p:nvSpPr>
        <p:spPr>
          <a:xfrm>
            <a:off x="6677063" y="1484367"/>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Bracket creep the mechanism</a:t>
            </a:r>
          </a:p>
        </p:txBody>
      </p:sp>
      <p:cxnSp>
        <p:nvCxnSpPr>
          <p:cNvPr id="7" name="Straight Connector 6">
            <a:extLst>
              <a:ext uri="{FF2B5EF4-FFF2-40B4-BE49-F238E27FC236}">
                <a16:creationId xmlns:a16="http://schemas.microsoft.com/office/drawing/2014/main" id="{26FEDDFF-0B33-0589-908E-E6F8EF81C966}"/>
              </a:ext>
            </a:extLst>
          </p:cNvPr>
          <p:cNvCxnSpPr>
            <a:cxnSpLocks/>
          </p:cNvCxnSpPr>
          <p:nvPr/>
        </p:nvCxnSpPr>
        <p:spPr>
          <a:xfrm>
            <a:off x="6317283" y="1902051"/>
            <a:ext cx="5321811" cy="0"/>
          </a:xfrm>
          <a:prstGeom prst="line">
            <a:avLst/>
          </a:prstGeom>
          <a:noFill/>
          <a:ln w="9525" cap="flat" cmpd="sng" algn="ctr">
            <a:solidFill>
              <a:srgbClr val="000000"/>
            </a:solidFill>
            <a:prstDash val="solid"/>
            <a:headEnd type="none" w="med" len="med"/>
            <a:tailEnd type="none" w="med" len="med"/>
          </a:ln>
          <a:effectLst/>
        </p:spPr>
      </p:cxnSp>
      <p:pic>
        <p:nvPicPr>
          <p:cNvPr id="10" name="Picture 9" descr="A graph on a white background&#10;&#10;AI-generated content may be incorrect.">
            <a:extLst>
              <a:ext uri="{FF2B5EF4-FFF2-40B4-BE49-F238E27FC236}">
                <a16:creationId xmlns:a16="http://schemas.microsoft.com/office/drawing/2014/main" id="{85A36C24-088C-E27F-84D4-8884AFFD46D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2880" y="2177934"/>
            <a:ext cx="3545898" cy="4052455"/>
          </a:xfrm>
          <a:prstGeom prst="rect">
            <a:avLst/>
          </a:prstGeom>
        </p:spPr>
      </p:pic>
      <p:pic>
        <p:nvPicPr>
          <p:cNvPr id="13" name="Picture 12" descr="A graph on a white paper&#10;&#10;AI-generated content may be incorrect.">
            <a:extLst>
              <a:ext uri="{FF2B5EF4-FFF2-40B4-BE49-F238E27FC236}">
                <a16:creationId xmlns:a16="http://schemas.microsoft.com/office/drawing/2014/main" id="{D0AFB340-89E8-5549-82FE-1BD671C0AA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13880" y="2177935"/>
            <a:ext cx="3488520" cy="4052454"/>
          </a:xfrm>
          <a:prstGeom prst="rect">
            <a:avLst/>
          </a:prstGeom>
        </p:spPr>
      </p:pic>
    </p:spTree>
    <p:extLst>
      <p:ext uri="{BB962C8B-B14F-4D97-AF65-F5344CB8AC3E}">
        <p14:creationId xmlns:p14="http://schemas.microsoft.com/office/powerpoint/2010/main" val="2584056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526DC-F222-4870-D13B-13C14B76C83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663A62B-8B78-7902-F2FA-BF15A9CEFB75}"/>
              </a:ext>
            </a:extLst>
          </p:cNvPr>
          <p:cNvSpPr>
            <a:spLocks noGrp="1"/>
          </p:cNvSpPr>
          <p:nvPr>
            <p:ph type="body" sz="quarter" idx="10"/>
          </p:nvPr>
        </p:nvSpPr>
        <p:spPr/>
        <p:txBody>
          <a:bodyPr/>
          <a:lstStyle/>
          <a:p>
            <a:r>
              <a:rPr lang="en-AU" dirty="0"/>
              <a:t>Cross-bench presentation: Solutions for the fiscal problem</a:t>
            </a:r>
          </a:p>
        </p:txBody>
      </p:sp>
    </p:spTree>
    <p:extLst>
      <p:ext uri="{BB962C8B-B14F-4D97-AF65-F5344CB8AC3E}">
        <p14:creationId xmlns:p14="http://schemas.microsoft.com/office/powerpoint/2010/main" val="728821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EBF4F-F161-684A-63CF-20CD19ACA756}"/>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0E001E93-A852-3916-0167-EDA7C34BA143}"/>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52" name="Object 51" hidden="1">
                        <a:extLst>
                          <a:ext uri="{FF2B5EF4-FFF2-40B4-BE49-F238E27FC236}">
                            <a16:creationId xmlns:a16="http://schemas.microsoft.com/office/drawing/2014/main" id="{5412032F-C466-D159-520A-8C6EB0C27E53}"/>
                          </a:ext>
                        </a:extLst>
                      </p:cNvPr>
                      <p:cNvPicPr/>
                      <p:nvPr/>
                    </p:nvPicPr>
                    <p:blipFill>
                      <a:blip r:embed="rId5"/>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417E1A66-3A73-AC35-44F6-1494C9F72BF7}"/>
              </a:ext>
            </a:extLst>
          </p:cNvPr>
          <p:cNvSpPr>
            <a:spLocks noGrp="1"/>
          </p:cNvSpPr>
          <p:nvPr>
            <p:ph type="sldNum" sz="quarter" idx="10"/>
          </p:nvPr>
        </p:nvSpPr>
        <p:spPr/>
        <p:txBody>
          <a:bodyPr/>
          <a:lstStyle/>
          <a:p>
            <a:fld id="{4F9AC08D-23A9-440E-BCB9-AA1E9877CC38}" type="slidenum">
              <a:rPr lang="en-US" smtClean="0"/>
              <a:pPr/>
              <a:t>2</a:t>
            </a:fld>
            <a:endParaRPr lang="en-US"/>
          </a:p>
        </p:txBody>
      </p:sp>
      <p:sp>
        <p:nvSpPr>
          <p:cNvPr id="63" name="Title 62">
            <a:extLst>
              <a:ext uri="{FF2B5EF4-FFF2-40B4-BE49-F238E27FC236}">
                <a16:creationId xmlns:a16="http://schemas.microsoft.com/office/drawing/2014/main" id="{9070402A-001F-48B8-B11E-7ED12C211B92}"/>
              </a:ext>
            </a:extLst>
          </p:cNvPr>
          <p:cNvSpPr>
            <a:spLocks noGrp="1"/>
          </p:cNvSpPr>
          <p:nvPr>
            <p:ph type="title"/>
          </p:nvPr>
        </p:nvSpPr>
        <p:spPr/>
        <p:txBody>
          <a:bodyPr/>
          <a:lstStyle/>
          <a:p>
            <a:r>
              <a:rPr lang="en-AU" dirty="0"/>
              <a:t>Summary</a:t>
            </a:r>
          </a:p>
        </p:txBody>
      </p:sp>
      <p:pic>
        <p:nvPicPr>
          <p:cNvPr id="22" name="Graphic 21" descr="Fast Forward with solid fill">
            <a:extLst>
              <a:ext uri="{FF2B5EF4-FFF2-40B4-BE49-F238E27FC236}">
                <a16:creationId xmlns:a16="http://schemas.microsoft.com/office/drawing/2014/main" id="{0BA531D3-3B41-DAAD-2876-CBFE39318F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542BDFEE-C22F-7C6C-6535-B59A019A225D}"/>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14D0EEFB-D303-7C23-1CB3-81B097456C77}"/>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935EE635-24FA-25EC-DB7E-86BA5E754C3F}"/>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16228EFB-5026-E3CC-8631-9366C6ECE5A5}"/>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77334F9F-05D5-3343-2D6A-50106ADD5511}"/>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A66AEF72-EBE8-0762-D822-FB813009619D}"/>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3" name="Graphic 42">
            <a:extLst>
              <a:ext uri="{FF2B5EF4-FFF2-40B4-BE49-F238E27FC236}">
                <a16:creationId xmlns:a16="http://schemas.microsoft.com/office/drawing/2014/main" id="{19F17D9D-6E4D-9647-12C3-78D530F71BB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AA84EED4-672B-0B6B-8CE6-6F0593B5450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353002B7-D127-F15D-EE65-A514ED2492B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8C1F3073-25ED-3EA7-3C1D-19F87F1E920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7D816DD4-8877-5457-74A3-A3586828111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AC1796E5-0720-CB29-A180-FFF86A58713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85080" y="3113426"/>
            <a:ext cx="306146" cy="306146"/>
          </a:xfrm>
          <a:prstGeom prst="rect">
            <a:avLst/>
          </a:prstGeom>
        </p:spPr>
      </p:pic>
      <p:sp>
        <p:nvSpPr>
          <p:cNvPr id="5" name="TextBox 4">
            <a:extLst>
              <a:ext uri="{FF2B5EF4-FFF2-40B4-BE49-F238E27FC236}">
                <a16:creationId xmlns:a16="http://schemas.microsoft.com/office/drawing/2014/main" id="{2E9BD1AE-23AD-7547-E20F-6D1EC66C5A5B}"/>
              </a:ext>
            </a:extLst>
          </p:cNvPr>
          <p:cNvSpPr txBox="1"/>
          <p:nvPr/>
        </p:nvSpPr>
        <p:spPr>
          <a:xfrm>
            <a:off x="378797" y="1105712"/>
            <a:ext cx="10487436" cy="671915"/>
          </a:xfrm>
          <a:prstGeom prst="rect">
            <a:avLst/>
          </a:prstGeom>
          <a:noFill/>
        </p:spPr>
        <p:txBody>
          <a:bodyPr wrap="square">
            <a:spAutoFit/>
          </a:bodyPr>
          <a:lstStyle/>
          <a:p>
            <a:pPr marR="0" lvl="0">
              <a:lnSpc>
                <a:spcPct val="107000"/>
              </a:lnSpc>
              <a:spcAft>
                <a:spcPts val="800"/>
              </a:spcAft>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Consolidated government accounts suggest that the fiscal position is under greater strain than federal accounts suggest. In the next 20 years:</a:t>
            </a:r>
          </a:p>
        </p:txBody>
      </p:sp>
      <p:sp>
        <p:nvSpPr>
          <p:cNvPr id="3" name="TextBox 2">
            <a:extLst>
              <a:ext uri="{FF2B5EF4-FFF2-40B4-BE49-F238E27FC236}">
                <a16:creationId xmlns:a16="http://schemas.microsoft.com/office/drawing/2014/main" id="{EF954ACF-2E1A-5E78-E549-156B40C6DAF4}"/>
              </a:ext>
            </a:extLst>
          </p:cNvPr>
          <p:cNvSpPr txBox="1"/>
          <p:nvPr/>
        </p:nvSpPr>
        <p:spPr>
          <a:xfrm>
            <a:off x="378797" y="1865882"/>
            <a:ext cx="10487436" cy="1469826"/>
          </a:xfrm>
          <a:prstGeom prst="rect">
            <a:avLst/>
          </a:prstGeom>
          <a:noFill/>
        </p:spPr>
        <p:txBody>
          <a:bodyPr wrap="square">
            <a:spAutoFit/>
          </a:bodyPr>
          <a:lstStyle/>
          <a:p>
            <a:pPr marL="285750" marR="0" lvl="0" indent="-285750">
              <a:lnSpc>
                <a:spcPct val="107000"/>
              </a:lnSpc>
              <a:spcAft>
                <a:spcPts val="800"/>
              </a:spcAft>
              <a:buFont typeface="Arial" panose="020B0604020202020204" pitchFamily="34" charset="0"/>
              <a:buChar char="•"/>
            </a:pPr>
            <a:r>
              <a:rPr lang="en-AU" kern="100" dirty="0">
                <a:latin typeface="Calibri" panose="020F0502020204030204" pitchFamily="34" charset="0"/>
                <a:ea typeface="Calibri" panose="020F0502020204030204" pitchFamily="34" charset="0"/>
                <a:cs typeface="Times New Roman" panose="02020603050405020304" pitchFamily="18" charset="0"/>
              </a:rPr>
              <a:t>Baby boomers are requiring a growing amount of health care – the share of the population over 75 will double.</a:t>
            </a:r>
          </a:p>
          <a:p>
            <a:pPr marL="285750" marR="0" lvl="0" indent="-285750">
              <a:lnSpc>
                <a:spcPct val="107000"/>
              </a:lnSpc>
              <a:spcAft>
                <a:spcPts val="800"/>
              </a:spcAft>
              <a:buFont typeface="Arial" panose="020B0604020202020204" pitchFamily="34" charset="0"/>
              <a:buChar char="•"/>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General government spending will cros</a:t>
            </a:r>
            <a:r>
              <a:rPr lang="en-AU" kern="100" dirty="0">
                <a:latin typeface="Calibri" panose="020F0502020204030204" pitchFamily="34" charset="0"/>
                <a:ea typeface="Calibri" panose="020F0502020204030204" pitchFamily="34" charset="0"/>
                <a:cs typeface="Times New Roman" panose="02020603050405020304" pitchFamily="18" charset="0"/>
              </a:rPr>
              <a:t>s 40% of GDP.</a:t>
            </a:r>
          </a:p>
          <a:p>
            <a:pPr marL="285750" marR="0" lvl="0" indent="-285750">
              <a:lnSpc>
                <a:spcPct val="107000"/>
              </a:lnSpc>
              <a:spcAft>
                <a:spcPts val="800"/>
              </a:spcAft>
              <a:buFont typeface="Arial" panose="020B0604020202020204" pitchFamily="34" charset="0"/>
              <a:buChar char="•"/>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Gross government debt will rise above 60% of GDP – its highest share since the 1940s.</a:t>
            </a:r>
          </a:p>
        </p:txBody>
      </p:sp>
      <p:sp>
        <p:nvSpPr>
          <p:cNvPr id="4" name="TextBox 3">
            <a:extLst>
              <a:ext uri="{FF2B5EF4-FFF2-40B4-BE49-F238E27FC236}">
                <a16:creationId xmlns:a16="http://schemas.microsoft.com/office/drawing/2014/main" id="{24B596AE-77C4-E6FE-16DB-118256AC7736}"/>
              </a:ext>
            </a:extLst>
          </p:cNvPr>
          <p:cNvSpPr txBox="1"/>
          <p:nvPr/>
        </p:nvSpPr>
        <p:spPr>
          <a:xfrm>
            <a:off x="421615" y="3853250"/>
            <a:ext cx="10806045" cy="968278"/>
          </a:xfrm>
          <a:prstGeom prst="rect">
            <a:avLst/>
          </a:prstGeom>
          <a:noFill/>
        </p:spPr>
        <p:txBody>
          <a:bodyPr wrap="square">
            <a:spAutoFit/>
          </a:bodyPr>
          <a:lstStyle/>
          <a:p>
            <a:pPr marR="0" lvl="0">
              <a:lnSpc>
                <a:spcPct val="107000"/>
              </a:lnSpc>
              <a:spcAft>
                <a:spcPts val="800"/>
              </a:spcAft>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States bare the brunt of increased demand for services – the key reason why our outlook for general government is more negative is greater expected pressure on state budgets. However, federal government adds to these pressures by increasing the universality of social protection and lifting spending on defence.</a:t>
            </a:r>
          </a:p>
        </p:txBody>
      </p:sp>
      <p:sp>
        <p:nvSpPr>
          <p:cNvPr id="6" name="TextBox 5">
            <a:extLst>
              <a:ext uri="{FF2B5EF4-FFF2-40B4-BE49-F238E27FC236}">
                <a16:creationId xmlns:a16="http://schemas.microsoft.com/office/drawing/2014/main" id="{FB963450-C52D-86B4-2AE3-3C72557BA1CB}"/>
              </a:ext>
            </a:extLst>
          </p:cNvPr>
          <p:cNvSpPr txBox="1"/>
          <p:nvPr/>
        </p:nvSpPr>
        <p:spPr>
          <a:xfrm>
            <a:off x="421614" y="5339070"/>
            <a:ext cx="10806045" cy="671915"/>
          </a:xfrm>
          <a:prstGeom prst="rect">
            <a:avLst/>
          </a:prstGeom>
          <a:noFill/>
        </p:spPr>
        <p:txBody>
          <a:bodyPr wrap="square">
            <a:spAutoFit/>
          </a:bodyPr>
          <a:lstStyle/>
          <a:p>
            <a:pPr marR="0" lvl="0">
              <a:lnSpc>
                <a:spcPct val="107000"/>
              </a:lnSpc>
              <a:spcAft>
                <a:spcPts val="800"/>
              </a:spcAft>
            </a:pPr>
            <a:r>
              <a:rPr lang="en-AU" sz="1800" b="1" kern="100" dirty="0">
                <a:effectLst/>
                <a:latin typeface="Calibri" panose="020F0502020204030204" pitchFamily="34" charset="0"/>
                <a:ea typeface="Calibri" panose="020F0502020204030204" pitchFamily="34" charset="0"/>
                <a:cs typeface="Times New Roman" panose="02020603050405020304" pitchFamily="18" charset="0"/>
              </a:rPr>
              <a:t>Call to action</a:t>
            </a: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 This work highlights the increasingly narrow path for fiscal sustainability in Australia. Choices need to be made about how to manage general government expenditure.</a:t>
            </a:r>
          </a:p>
        </p:txBody>
      </p:sp>
    </p:spTree>
    <p:extLst>
      <p:ext uri="{BB962C8B-B14F-4D97-AF65-F5344CB8AC3E}">
        <p14:creationId xmlns:p14="http://schemas.microsoft.com/office/powerpoint/2010/main" val="985927202"/>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Object 23" hidden="1">
            <a:extLst>
              <a:ext uri="{FF2B5EF4-FFF2-40B4-BE49-F238E27FC236}">
                <a16:creationId xmlns:a16="http://schemas.microsoft.com/office/drawing/2014/main" id="{7F6E18F3-9B41-5951-347F-1A410E9EE36B}"/>
              </a:ext>
            </a:extLst>
          </p:cNvPr>
          <p:cNvGraphicFramePr>
            <a:graphicFrameLocks noChangeAspect="1"/>
          </p:cNvGraphicFramePr>
          <p:nvPr>
            <p:custDataLst>
              <p:tags r:id="rId1"/>
            </p:custDataLst>
            <p:extLst>
              <p:ext uri="{D42A27DB-BD31-4B8C-83A1-F6EECF244321}">
                <p14:modId xmlns:p14="http://schemas.microsoft.com/office/powerpoint/2010/main" val="4058714433"/>
              </p:ext>
            </p:ext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4" name="Object 23" hidden="1">
                        <a:extLst>
                          <a:ext uri="{FF2B5EF4-FFF2-40B4-BE49-F238E27FC236}">
                            <a16:creationId xmlns:a16="http://schemas.microsoft.com/office/drawing/2014/main" id="{7F6E18F3-9B41-5951-347F-1A410E9EE36B}"/>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658B05A5-B63B-3299-72C5-3694ACBB5DD2}"/>
              </a:ext>
            </a:extLst>
          </p:cNvPr>
          <p:cNvSpPr>
            <a:spLocks noGrp="1"/>
          </p:cNvSpPr>
          <p:nvPr>
            <p:ph type="sldNum" sz="quarter" idx="10"/>
          </p:nvPr>
        </p:nvSpPr>
        <p:spPr/>
        <p:txBody>
          <a:bodyPr/>
          <a:lstStyle/>
          <a:p>
            <a:fld id="{4F9AC08D-23A9-440E-BCB9-AA1E9877CC38}" type="slidenum">
              <a:rPr lang="en-US" smtClean="0"/>
              <a:pPr/>
              <a:t>20</a:t>
            </a:fld>
            <a:endParaRPr lang="en-US"/>
          </a:p>
        </p:txBody>
      </p:sp>
      <p:sp>
        <p:nvSpPr>
          <p:cNvPr id="5" name="Footer Placeholder 4">
            <a:extLst>
              <a:ext uri="{FF2B5EF4-FFF2-40B4-BE49-F238E27FC236}">
                <a16:creationId xmlns:a16="http://schemas.microsoft.com/office/drawing/2014/main" id="{645AF4BF-807B-AB8D-6688-A48DE41EA65B}"/>
              </a:ext>
            </a:extLst>
          </p:cNvPr>
          <p:cNvSpPr>
            <a:spLocks noGrp="1"/>
          </p:cNvSpPr>
          <p:nvPr>
            <p:ph type="ftr" sz="quarter" idx="11"/>
          </p:nvPr>
        </p:nvSpPr>
        <p:spPr/>
        <p:txBody>
          <a:bodyPr/>
          <a:lstStyle/>
          <a:p>
            <a:r>
              <a:rPr lang="en-GB"/>
              <a:t>Source:</a:t>
            </a:r>
          </a:p>
        </p:txBody>
      </p:sp>
      <p:sp>
        <p:nvSpPr>
          <p:cNvPr id="34" name="Title 33">
            <a:extLst>
              <a:ext uri="{FF2B5EF4-FFF2-40B4-BE49-F238E27FC236}">
                <a16:creationId xmlns:a16="http://schemas.microsoft.com/office/drawing/2014/main" id="{DD1DE8A4-8530-8E24-481C-C2B5B01356DD}"/>
              </a:ext>
            </a:extLst>
          </p:cNvPr>
          <p:cNvSpPr>
            <a:spLocks noGrp="1"/>
          </p:cNvSpPr>
          <p:nvPr>
            <p:ph type="title"/>
          </p:nvPr>
        </p:nvSpPr>
        <p:spPr/>
        <p:txBody>
          <a:bodyPr/>
          <a:lstStyle/>
          <a:p>
            <a:r>
              <a:rPr lang="en-AU" dirty="0"/>
              <a:t>Tough choices on spending restraint or …</a:t>
            </a:r>
          </a:p>
        </p:txBody>
      </p:sp>
      <p:sp>
        <p:nvSpPr>
          <p:cNvPr id="6" name="Text Placeholder 73">
            <a:extLst>
              <a:ext uri="{FF2B5EF4-FFF2-40B4-BE49-F238E27FC236}">
                <a16:creationId xmlns:a16="http://schemas.microsoft.com/office/drawing/2014/main" id="{08ACA8E3-0B21-94B9-D93B-4A2887AACE8E}"/>
              </a:ext>
            </a:extLst>
          </p:cNvPr>
          <p:cNvSpPr txBox="1">
            <a:spLocks/>
          </p:cNvSpPr>
          <p:nvPr/>
        </p:nvSpPr>
        <p:spPr>
          <a:xfrm>
            <a:off x="393700" y="2142949"/>
            <a:ext cx="3403600" cy="1079500"/>
          </a:xfrm>
          <a:prstGeom prst="rect">
            <a:avLst/>
          </a:prstGeom>
          <a:solidFill>
            <a:schemeClr val="accent1"/>
          </a:solidFill>
        </p:spPr>
        <p:txBody>
          <a:bodyPr anchor="ctr"/>
          <a:lstStyle>
            <a:lvl1pPr marL="625475"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FFFFFF"/>
                </a:solidFill>
                <a:effectLst/>
                <a:uLnTx/>
                <a:uFillTx/>
                <a:latin typeface="Proxima Nova Rg"/>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sz="1401" dirty="0"/>
              <a:t>Universal supports are expensive</a:t>
            </a:r>
          </a:p>
        </p:txBody>
      </p:sp>
      <p:cxnSp>
        <p:nvCxnSpPr>
          <p:cNvPr id="7" name="Straight Connector 6">
            <a:extLst>
              <a:ext uri="{FF2B5EF4-FFF2-40B4-BE49-F238E27FC236}">
                <a16:creationId xmlns:a16="http://schemas.microsoft.com/office/drawing/2014/main" id="{198F3FCB-1D89-745F-2CB4-39F6FBF978D9}"/>
              </a:ext>
            </a:extLst>
          </p:cNvPr>
          <p:cNvCxnSpPr>
            <a:cxnSpLocks/>
          </p:cNvCxnSpPr>
          <p:nvPr/>
        </p:nvCxnSpPr>
        <p:spPr>
          <a:xfrm>
            <a:off x="398872" y="1900961"/>
            <a:ext cx="3402932" cy="0"/>
          </a:xfrm>
          <a:prstGeom prst="line">
            <a:avLst/>
          </a:prstGeom>
          <a:noFill/>
          <a:ln w="9525" cap="flat" cmpd="sng" algn="ctr">
            <a:solidFill>
              <a:srgbClr val="000000"/>
            </a:solidFill>
            <a:prstDash val="solid"/>
            <a:headEnd type="none" w="med" len="med"/>
            <a:tailEnd type="none" w="med" len="med"/>
          </a:ln>
          <a:effectLst/>
        </p:spPr>
      </p:cxnSp>
      <p:cxnSp>
        <p:nvCxnSpPr>
          <p:cNvPr id="8" name="Straight Connector 7">
            <a:extLst>
              <a:ext uri="{FF2B5EF4-FFF2-40B4-BE49-F238E27FC236}">
                <a16:creationId xmlns:a16="http://schemas.microsoft.com/office/drawing/2014/main" id="{E26E91A1-E1CA-3AF4-F2F0-A21AF429A54C}"/>
              </a:ext>
            </a:extLst>
          </p:cNvPr>
          <p:cNvCxnSpPr>
            <a:cxnSpLocks/>
          </p:cNvCxnSpPr>
          <p:nvPr/>
        </p:nvCxnSpPr>
        <p:spPr>
          <a:xfrm>
            <a:off x="4334567" y="1900961"/>
            <a:ext cx="7495438" cy="0"/>
          </a:xfrm>
          <a:prstGeom prst="line">
            <a:avLst/>
          </a:prstGeom>
          <a:noFill/>
          <a:ln w="9525" cap="flat" cmpd="sng" algn="ctr">
            <a:solidFill>
              <a:srgbClr val="000000"/>
            </a:solidFill>
            <a:prstDash val="solid"/>
            <a:headEnd type="none" w="med" len="med"/>
            <a:tailEnd type="none" w="med" len="med"/>
          </a:ln>
          <a:effectLst/>
        </p:spPr>
      </p:cxnSp>
      <p:pic>
        <p:nvPicPr>
          <p:cNvPr id="9" name="Graphic 8" descr="Scales of justice with solid fill">
            <a:extLst>
              <a:ext uri="{FF2B5EF4-FFF2-40B4-BE49-F238E27FC236}">
                <a16:creationId xmlns:a16="http://schemas.microsoft.com/office/drawing/2014/main" id="{7C1C863C-CB03-CCF2-690D-E8B37AFE31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1673" y="3628159"/>
            <a:ext cx="516860" cy="516860"/>
          </a:xfrm>
          <a:prstGeom prst="rect">
            <a:avLst/>
          </a:prstGeom>
        </p:spPr>
      </p:pic>
      <p:pic>
        <p:nvPicPr>
          <p:cNvPr id="10" name="Graphic 9" descr="Scales of justice with solid fill">
            <a:extLst>
              <a:ext uri="{FF2B5EF4-FFF2-40B4-BE49-F238E27FC236}">
                <a16:creationId xmlns:a16="http://schemas.microsoft.com/office/drawing/2014/main" id="{0DA495D3-B671-2057-1C59-9E47C76687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1673" y="4996118"/>
            <a:ext cx="516860" cy="516860"/>
          </a:xfrm>
          <a:prstGeom prst="rect">
            <a:avLst/>
          </a:prstGeom>
        </p:spPr>
      </p:pic>
      <p:sp>
        <p:nvSpPr>
          <p:cNvPr id="11" name="Text Placeholder 57">
            <a:extLst>
              <a:ext uri="{FF2B5EF4-FFF2-40B4-BE49-F238E27FC236}">
                <a16:creationId xmlns:a16="http://schemas.microsoft.com/office/drawing/2014/main" id="{E897A333-6410-9514-D31F-29CB7CE64D1F}"/>
              </a:ext>
            </a:extLst>
          </p:cNvPr>
          <p:cNvSpPr txBox="1">
            <a:spLocks/>
          </p:cNvSpPr>
          <p:nvPr/>
        </p:nvSpPr>
        <p:spPr>
          <a:xfrm>
            <a:off x="4333876" y="2143699"/>
            <a:ext cx="7495906" cy="1081088"/>
          </a:xfrm>
          <a:prstGeom prst="rect">
            <a:avLst/>
          </a:prstGeom>
          <a:solidFill>
            <a:schemeClr val="bg1">
              <a:lumMod val="95000"/>
            </a:schemeClr>
          </a:solidFill>
        </p:spPr>
        <p:txBody>
          <a:bodyPr anchor="ctr"/>
          <a:lstStyle>
            <a:lvl1pPr marL="285750" indent="-285750" algn="l" rtl="0" eaLnBrk="1" fontAlgn="base" hangingPunct="1">
              <a:lnSpc>
                <a:spcPct val="100000"/>
              </a:lnSpc>
              <a:spcBef>
                <a:spcPts val="600"/>
              </a:spcBef>
              <a:spcAft>
                <a:spcPct val="0"/>
              </a:spcAft>
              <a:buFont typeface="Wingdings" panose="05000000000000000000" pitchFamily="2" charset="2"/>
              <a:buChar char="§"/>
              <a:defRPr kumimoji="0" lang="en-US" sz="1300" b="0" i="0" u="none" strike="noStrike" kern="0" cap="none" spc="0" normalizeH="0" baseline="0" dirty="0" smtClean="0">
                <a:ln>
                  <a:noFill/>
                </a:ln>
                <a:solidFill>
                  <a:srgbClr val="000000"/>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dirty="0"/>
              <a:t>NDIS and universal child care are significant expenditures to support individuals through expensive parts of their life.</a:t>
            </a:r>
          </a:p>
          <a:p>
            <a:pPr>
              <a:defRPr/>
            </a:pPr>
            <a:r>
              <a:rPr lang="en-US" dirty="0"/>
              <a:t>However, due to the size of the payments and the lack of means testing these are expenses policies that are poorly targeted to those who require support to access the service.</a:t>
            </a:r>
          </a:p>
        </p:txBody>
      </p:sp>
      <p:sp>
        <p:nvSpPr>
          <p:cNvPr id="12" name="Text Placeholder 57">
            <a:extLst>
              <a:ext uri="{FF2B5EF4-FFF2-40B4-BE49-F238E27FC236}">
                <a16:creationId xmlns:a16="http://schemas.microsoft.com/office/drawing/2014/main" id="{4493E060-7256-E8C4-C666-29A37D5B49F5}"/>
              </a:ext>
            </a:extLst>
          </p:cNvPr>
          <p:cNvSpPr txBox="1">
            <a:spLocks/>
          </p:cNvSpPr>
          <p:nvPr/>
        </p:nvSpPr>
        <p:spPr>
          <a:xfrm>
            <a:off x="4333876" y="3428580"/>
            <a:ext cx="7495906" cy="1081088"/>
          </a:xfrm>
          <a:prstGeom prst="rect">
            <a:avLst/>
          </a:prstGeom>
          <a:solidFill>
            <a:schemeClr val="bg1">
              <a:lumMod val="95000"/>
            </a:schemeClr>
          </a:solidFill>
        </p:spPr>
        <p:txBody>
          <a:bodyPr anchor="ctr"/>
          <a:lstStyle>
            <a:lvl1pPr marL="285750" indent="-285750" algn="l" rtl="0" eaLnBrk="1" fontAlgn="base" hangingPunct="1">
              <a:lnSpc>
                <a:spcPct val="100000"/>
              </a:lnSpc>
              <a:spcBef>
                <a:spcPts val="600"/>
              </a:spcBef>
              <a:spcAft>
                <a:spcPct val="0"/>
              </a:spcAft>
              <a:buFont typeface="Wingdings" panose="05000000000000000000" pitchFamily="2" charset="2"/>
              <a:buChar char="§"/>
              <a:defRPr kumimoji="0" lang="en-US" sz="1300" b="0" i="0" u="none" strike="noStrike" kern="0" cap="none" spc="0" normalizeH="0" baseline="0" dirty="0" smtClean="0">
                <a:ln>
                  <a:noFill/>
                </a:ln>
                <a:solidFill>
                  <a:srgbClr val="000000"/>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dirty="0"/>
              <a:t>Primary and secondary school spending has risen sharply per student – without clear improvements in student outcomes.</a:t>
            </a:r>
          </a:p>
          <a:p>
            <a:pPr>
              <a:defRPr/>
            </a:pPr>
            <a:r>
              <a:rPr lang="en-US" dirty="0"/>
              <a:t>Appears to be partially about spending inertia – expenditure as a % of GDP has stayed the same, as young students have become a smaller share of the population.</a:t>
            </a:r>
          </a:p>
        </p:txBody>
      </p:sp>
      <p:sp>
        <p:nvSpPr>
          <p:cNvPr id="13" name="Text Placeholder 57">
            <a:extLst>
              <a:ext uri="{FF2B5EF4-FFF2-40B4-BE49-F238E27FC236}">
                <a16:creationId xmlns:a16="http://schemas.microsoft.com/office/drawing/2014/main" id="{85151D3C-0E64-8791-34CA-6D3486822F6C}"/>
              </a:ext>
            </a:extLst>
          </p:cNvPr>
          <p:cNvSpPr txBox="1">
            <a:spLocks/>
          </p:cNvSpPr>
          <p:nvPr/>
        </p:nvSpPr>
        <p:spPr>
          <a:xfrm>
            <a:off x="4333876" y="4713462"/>
            <a:ext cx="7495906" cy="1081088"/>
          </a:xfrm>
          <a:prstGeom prst="rect">
            <a:avLst/>
          </a:prstGeom>
          <a:solidFill>
            <a:schemeClr val="bg1">
              <a:lumMod val="95000"/>
            </a:schemeClr>
          </a:solidFill>
        </p:spPr>
        <p:txBody>
          <a:bodyPr anchor="ctr"/>
          <a:lstStyle>
            <a:lvl1pPr marL="285750" indent="-285750" algn="l" rtl="0" eaLnBrk="1" fontAlgn="base" hangingPunct="1">
              <a:lnSpc>
                <a:spcPct val="100000"/>
              </a:lnSpc>
              <a:spcBef>
                <a:spcPts val="600"/>
              </a:spcBef>
              <a:spcAft>
                <a:spcPct val="0"/>
              </a:spcAft>
              <a:buFont typeface="Wingdings" panose="05000000000000000000" pitchFamily="2" charset="2"/>
              <a:buChar char="§"/>
              <a:defRPr kumimoji="0" lang="en-US" sz="1300" b="0" i="0" u="none" strike="noStrike" kern="0" cap="none" spc="0" normalizeH="0" baseline="0" dirty="0" smtClean="0">
                <a:ln>
                  <a:noFill/>
                </a:ln>
                <a:solidFill>
                  <a:srgbClr val="000000"/>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dirty="0"/>
              <a:t>OECD (2007) notes that accounting treatment can drive spending towards less transparent “off-budget” categories.</a:t>
            </a:r>
          </a:p>
          <a:p>
            <a:pPr>
              <a:defRPr/>
            </a:pPr>
            <a:r>
              <a:rPr lang="en-US" dirty="0"/>
              <a:t>In the Australian case this stems from a loose definition around investment.</a:t>
            </a:r>
          </a:p>
          <a:p>
            <a:pPr>
              <a:defRPr/>
            </a:pPr>
            <a:r>
              <a:rPr lang="en-US" dirty="0"/>
              <a:t>Student loan relief a major example.</a:t>
            </a:r>
          </a:p>
        </p:txBody>
      </p:sp>
      <p:cxnSp>
        <p:nvCxnSpPr>
          <p:cNvPr id="14" name="Straight Arrow Connector 13">
            <a:extLst>
              <a:ext uri="{FF2B5EF4-FFF2-40B4-BE49-F238E27FC236}">
                <a16:creationId xmlns:a16="http://schemas.microsoft.com/office/drawing/2014/main" id="{E4555BF7-BDB7-9EDA-A4D7-C09425134E78}"/>
              </a:ext>
            </a:extLst>
          </p:cNvPr>
          <p:cNvCxnSpPr>
            <a:cxnSpLocks/>
            <a:endCxn id="11" idx="1"/>
          </p:cNvCxnSpPr>
          <p:nvPr/>
        </p:nvCxnSpPr>
        <p:spPr>
          <a:xfrm flipV="1">
            <a:off x="3797040" y="2684243"/>
            <a:ext cx="536836" cy="59"/>
          </a:xfrm>
          <a:prstGeom prst="straightConnector1">
            <a:avLst/>
          </a:prstGeom>
          <a:ln w="19050">
            <a:solidFill>
              <a:schemeClr val="tx1"/>
            </a:solidFill>
            <a:prstDash val="soli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82FEF61B-08A4-B659-8C55-3436CE6D47E7}"/>
              </a:ext>
            </a:extLst>
          </p:cNvPr>
          <p:cNvCxnSpPr>
            <a:cxnSpLocks/>
            <a:stCxn id="17" idx="3"/>
            <a:endCxn id="12" idx="1"/>
          </p:cNvCxnSpPr>
          <p:nvPr/>
        </p:nvCxnSpPr>
        <p:spPr>
          <a:xfrm>
            <a:off x="3797300" y="3968373"/>
            <a:ext cx="536576" cy="751"/>
          </a:xfrm>
          <a:prstGeom prst="straightConnector1">
            <a:avLst/>
          </a:prstGeom>
          <a:ln w="19050">
            <a:solidFill>
              <a:schemeClr val="tx1"/>
            </a:solidFill>
            <a:prstDash val="soli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CF76101-F6E9-731B-8F2C-E210E00CA68F}"/>
              </a:ext>
            </a:extLst>
          </p:cNvPr>
          <p:cNvCxnSpPr>
            <a:cxnSpLocks/>
            <a:endCxn id="13" idx="1"/>
          </p:cNvCxnSpPr>
          <p:nvPr/>
        </p:nvCxnSpPr>
        <p:spPr>
          <a:xfrm flipV="1">
            <a:off x="3797040" y="5254006"/>
            <a:ext cx="536836" cy="544"/>
          </a:xfrm>
          <a:prstGeom prst="straightConnector1">
            <a:avLst/>
          </a:prstGeom>
          <a:ln w="19050">
            <a:solidFill>
              <a:schemeClr val="tx1"/>
            </a:solidFill>
            <a:prstDash val="soli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7" name="Text Placeholder 73">
            <a:extLst>
              <a:ext uri="{FF2B5EF4-FFF2-40B4-BE49-F238E27FC236}">
                <a16:creationId xmlns:a16="http://schemas.microsoft.com/office/drawing/2014/main" id="{5B0DF915-A409-92DF-57C0-ACBE25627620}"/>
              </a:ext>
            </a:extLst>
          </p:cNvPr>
          <p:cNvSpPr txBox="1">
            <a:spLocks/>
          </p:cNvSpPr>
          <p:nvPr/>
        </p:nvSpPr>
        <p:spPr>
          <a:xfrm>
            <a:off x="393700" y="3428623"/>
            <a:ext cx="3403600" cy="1079500"/>
          </a:xfrm>
          <a:prstGeom prst="rect">
            <a:avLst/>
          </a:prstGeom>
          <a:solidFill>
            <a:schemeClr val="accent1"/>
          </a:solidFill>
        </p:spPr>
        <p:txBody>
          <a:bodyPr anchor="ctr"/>
          <a:lstStyle>
            <a:lvl1pPr marL="625475" indent="0" algn="ctr"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FFFFFF"/>
                </a:solidFill>
                <a:effectLst/>
                <a:uLnTx/>
                <a:uFillTx/>
                <a:latin typeface="Proxima Nova Rg"/>
                <a:ea typeface="+mn-ea"/>
                <a:cs typeface="+mn-cs"/>
              </a:defRPr>
            </a:lvl1pPr>
            <a:lvl2pPr marL="0" indent="0" algn="l" rtl="0" eaLnBrk="1" fontAlgn="base" hangingPunct="1">
              <a:lnSpc>
                <a:spcPct val="100000"/>
              </a:lnSpc>
              <a:spcBef>
                <a:spcPts val="600"/>
              </a:spcBef>
              <a:spcAft>
                <a:spcPct val="0"/>
              </a:spcAft>
              <a:buFont typeface="Arial" pitchFamily="34" charset="0"/>
              <a:buNone/>
              <a:defRPr kumimoji="0" lang="en-US" sz="1100" b="1" i="0" u="none" strike="noStrike" kern="1200" cap="none" spc="0" normalizeH="0" baseline="0">
                <a:ln>
                  <a:noFill/>
                </a:ln>
                <a:solidFill>
                  <a:schemeClr val="tx1"/>
                </a:solidFill>
                <a:effectLst/>
                <a:uLnTx/>
                <a:uFillTx/>
                <a:latin typeface="Graphik" panose="020B0503030202060203" pitchFamily="34" charset="77"/>
                <a:ea typeface="+mn-ea"/>
                <a:cs typeface="+mn-cs"/>
              </a:defRPr>
            </a:lvl2pPr>
            <a:lvl3pPr marL="431914" indent="-215957" algn="l" rtl="0" eaLnBrk="1" fontAlgn="base" hangingPunct="1">
              <a:lnSpc>
                <a:spcPct val="100000"/>
              </a:lnSpc>
              <a:spcBef>
                <a:spcPts val="600"/>
              </a:spcBef>
              <a:spcAft>
                <a:spcPct val="0"/>
              </a:spcAft>
              <a:buFont typeface="Arial" pitchFamily="34" charset="0"/>
              <a:buChar char="‒"/>
              <a:tabLst/>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3pPr>
            <a:lvl4pPr marL="611878"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4pPr>
            <a:lvl5pPr marL="863827"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a:ln>
                  <a:noFill/>
                </a:ln>
                <a:solidFill>
                  <a:schemeClr val="tx1"/>
                </a:solidFill>
                <a:effectLst/>
                <a:uLnTx/>
                <a:uFillTx/>
                <a:latin typeface="Graphik" panose="020B0503030202060203" pitchFamily="34" charset="77"/>
                <a:ea typeface="+mn-ea"/>
                <a:cs typeface="+mn-cs"/>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lgn="l"/>
            <a:r>
              <a:rPr lang="en-US" sz="1401" dirty="0"/>
              <a:t>Education spending per student has surged</a:t>
            </a:r>
          </a:p>
        </p:txBody>
      </p:sp>
      <p:sp>
        <p:nvSpPr>
          <p:cNvPr id="18" name="Text Placeholder 73">
            <a:extLst>
              <a:ext uri="{FF2B5EF4-FFF2-40B4-BE49-F238E27FC236}">
                <a16:creationId xmlns:a16="http://schemas.microsoft.com/office/drawing/2014/main" id="{6DE6539F-F584-FD38-6524-AC95080B4A46}"/>
              </a:ext>
            </a:extLst>
          </p:cNvPr>
          <p:cNvSpPr txBox="1">
            <a:spLocks/>
          </p:cNvSpPr>
          <p:nvPr/>
        </p:nvSpPr>
        <p:spPr>
          <a:xfrm>
            <a:off x="393700" y="4715051"/>
            <a:ext cx="3403600" cy="1079500"/>
          </a:xfrm>
          <a:prstGeom prst="rect">
            <a:avLst/>
          </a:prstGeom>
          <a:solidFill>
            <a:schemeClr val="accent1"/>
          </a:solidFill>
        </p:spPr>
        <p:txBody>
          <a:bodyPr anchor="ctr"/>
          <a:lstStyle>
            <a:lvl1pPr marL="625475"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FFFFFF"/>
                </a:solidFill>
                <a:effectLst/>
                <a:uLnTx/>
                <a:uFillTx/>
                <a:latin typeface="Proxima Nova Rg"/>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sz="1401" dirty="0"/>
              <a:t>Off-budget spending is a concern</a:t>
            </a:r>
          </a:p>
        </p:txBody>
      </p:sp>
      <p:sp>
        <p:nvSpPr>
          <p:cNvPr id="19" name="Text Placeholder 79">
            <a:extLst>
              <a:ext uri="{FF2B5EF4-FFF2-40B4-BE49-F238E27FC236}">
                <a16:creationId xmlns:a16="http://schemas.microsoft.com/office/drawing/2014/main" id="{2191187C-0F98-4263-FD85-FAC041D8F9E7}"/>
              </a:ext>
            </a:extLst>
          </p:cNvPr>
          <p:cNvSpPr txBox="1">
            <a:spLocks/>
          </p:cNvSpPr>
          <p:nvPr/>
        </p:nvSpPr>
        <p:spPr>
          <a:xfrm>
            <a:off x="335862" y="1575414"/>
            <a:ext cx="3402932" cy="288000"/>
          </a:xfrm>
          <a:prstGeom prst="rect">
            <a:avLst/>
          </a:prstGeom>
        </p:spPr>
        <p:txBody>
          <a:bodyPr anchor="ctr"/>
          <a:lstStyle>
            <a:lvl1pPr marL="0" indent="0" algn="l" rtl="0" eaLnBrk="1" fontAlgn="base" hangingPunct="1">
              <a:lnSpc>
                <a:spcPct val="100000"/>
              </a:lnSpc>
              <a:spcBef>
                <a:spcPts val="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a:t>Group title</a:t>
            </a:r>
          </a:p>
        </p:txBody>
      </p:sp>
      <p:sp>
        <p:nvSpPr>
          <p:cNvPr id="20" name="Text Placeholder 79">
            <a:extLst>
              <a:ext uri="{FF2B5EF4-FFF2-40B4-BE49-F238E27FC236}">
                <a16:creationId xmlns:a16="http://schemas.microsoft.com/office/drawing/2014/main" id="{430940E2-197F-86FD-5072-667915A76B67}"/>
              </a:ext>
            </a:extLst>
          </p:cNvPr>
          <p:cNvSpPr txBox="1">
            <a:spLocks/>
          </p:cNvSpPr>
          <p:nvPr/>
        </p:nvSpPr>
        <p:spPr>
          <a:xfrm>
            <a:off x="4304059" y="1575414"/>
            <a:ext cx="7529806" cy="288000"/>
          </a:xfrm>
          <a:prstGeom prst="rect">
            <a:avLst/>
          </a:prstGeom>
        </p:spPr>
        <p:txBody>
          <a:bodyPr anchor="ctr"/>
          <a:lstStyle>
            <a:lvl1pPr marL="0" indent="0" algn="l" rtl="0" eaLnBrk="1" fontAlgn="base" hangingPunct="1">
              <a:lnSpc>
                <a:spcPct val="100000"/>
              </a:lnSpc>
              <a:spcBef>
                <a:spcPts val="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a:t>Additional detail</a:t>
            </a:r>
          </a:p>
        </p:txBody>
      </p:sp>
      <p:pic>
        <p:nvPicPr>
          <p:cNvPr id="21" name="Graphic 20" descr="Scales of justice with solid fill">
            <a:extLst>
              <a:ext uri="{FF2B5EF4-FFF2-40B4-BE49-F238E27FC236}">
                <a16:creationId xmlns:a16="http://schemas.microsoft.com/office/drawing/2014/main" id="{BA79139B-C07A-1FC8-4857-8C0C476A75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1673" y="2425020"/>
            <a:ext cx="516860" cy="516860"/>
          </a:xfrm>
          <a:prstGeom prst="rect">
            <a:avLst/>
          </a:prstGeom>
        </p:spPr>
      </p:pic>
      <p:pic>
        <p:nvPicPr>
          <p:cNvPr id="22" name="Graphic 21" descr="Scales of justice with solid fill">
            <a:extLst>
              <a:ext uri="{FF2B5EF4-FFF2-40B4-BE49-F238E27FC236}">
                <a16:creationId xmlns:a16="http://schemas.microsoft.com/office/drawing/2014/main" id="{FBC5C374-AC00-2660-08ED-0343727C7B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1673" y="3710694"/>
            <a:ext cx="516860" cy="516860"/>
          </a:xfrm>
          <a:prstGeom prst="rect">
            <a:avLst/>
          </a:prstGeom>
        </p:spPr>
      </p:pic>
      <p:pic>
        <p:nvPicPr>
          <p:cNvPr id="23" name="Graphic 22" descr="Scales of justice with solid fill">
            <a:extLst>
              <a:ext uri="{FF2B5EF4-FFF2-40B4-BE49-F238E27FC236}">
                <a16:creationId xmlns:a16="http://schemas.microsoft.com/office/drawing/2014/main" id="{C912089D-3B04-D626-BCEF-0CB548E513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1673" y="4996371"/>
            <a:ext cx="516860" cy="516860"/>
          </a:xfrm>
          <a:prstGeom prst="rect">
            <a:avLst/>
          </a:prstGeom>
        </p:spPr>
      </p:pic>
    </p:spTree>
    <p:extLst>
      <p:ext uri="{BB962C8B-B14F-4D97-AF65-F5344CB8AC3E}">
        <p14:creationId xmlns:p14="http://schemas.microsoft.com/office/powerpoint/2010/main" val="541082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8CE01-1ED1-355D-E45E-6F0FAA384E34}"/>
            </a:ext>
          </a:extLst>
        </p:cNvPr>
        <p:cNvGrpSpPr/>
        <p:nvPr/>
      </p:nvGrpSpPr>
      <p:grpSpPr>
        <a:xfrm>
          <a:off x="0" y="0"/>
          <a:ext cx="0" cy="0"/>
          <a:chOff x="0" y="0"/>
          <a:chExt cx="0" cy="0"/>
        </a:xfrm>
      </p:grpSpPr>
      <p:graphicFrame>
        <p:nvGraphicFramePr>
          <p:cNvPr id="24" name="Object 23" hidden="1">
            <a:extLst>
              <a:ext uri="{FF2B5EF4-FFF2-40B4-BE49-F238E27FC236}">
                <a16:creationId xmlns:a16="http://schemas.microsoft.com/office/drawing/2014/main" id="{389D2005-5054-7CC2-64C0-CCDD0049487F}"/>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4" name="Object 23" hidden="1">
                        <a:extLst>
                          <a:ext uri="{FF2B5EF4-FFF2-40B4-BE49-F238E27FC236}">
                            <a16:creationId xmlns:a16="http://schemas.microsoft.com/office/drawing/2014/main" id="{7F6E18F3-9B41-5951-347F-1A410E9EE36B}"/>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006D9CB9-0D0C-9BDF-993B-6B211BC5CDC1}"/>
              </a:ext>
            </a:extLst>
          </p:cNvPr>
          <p:cNvSpPr>
            <a:spLocks noGrp="1"/>
          </p:cNvSpPr>
          <p:nvPr>
            <p:ph type="sldNum" sz="quarter" idx="10"/>
          </p:nvPr>
        </p:nvSpPr>
        <p:spPr/>
        <p:txBody>
          <a:bodyPr/>
          <a:lstStyle/>
          <a:p>
            <a:fld id="{4F9AC08D-23A9-440E-BCB9-AA1E9877CC38}" type="slidenum">
              <a:rPr lang="en-US" smtClean="0"/>
              <a:pPr/>
              <a:t>21</a:t>
            </a:fld>
            <a:endParaRPr lang="en-US"/>
          </a:p>
        </p:txBody>
      </p:sp>
      <p:sp>
        <p:nvSpPr>
          <p:cNvPr id="5" name="Footer Placeholder 4">
            <a:extLst>
              <a:ext uri="{FF2B5EF4-FFF2-40B4-BE49-F238E27FC236}">
                <a16:creationId xmlns:a16="http://schemas.microsoft.com/office/drawing/2014/main" id="{CED6096F-1790-C0E1-2255-B7458C2D5ECB}"/>
              </a:ext>
            </a:extLst>
          </p:cNvPr>
          <p:cNvSpPr>
            <a:spLocks noGrp="1"/>
          </p:cNvSpPr>
          <p:nvPr>
            <p:ph type="ftr" sz="quarter" idx="11"/>
          </p:nvPr>
        </p:nvSpPr>
        <p:spPr/>
        <p:txBody>
          <a:bodyPr/>
          <a:lstStyle/>
          <a:p>
            <a:r>
              <a:rPr lang="en-GB"/>
              <a:t>Source:</a:t>
            </a:r>
          </a:p>
        </p:txBody>
      </p:sp>
      <p:sp>
        <p:nvSpPr>
          <p:cNvPr id="34" name="Title 33">
            <a:extLst>
              <a:ext uri="{FF2B5EF4-FFF2-40B4-BE49-F238E27FC236}">
                <a16:creationId xmlns:a16="http://schemas.microsoft.com/office/drawing/2014/main" id="{493DBD68-2B2A-7F56-6685-B42F977A5A7F}"/>
              </a:ext>
            </a:extLst>
          </p:cNvPr>
          <p:cNvSpPr>
            <a:spLocks noGrp="1"/>
          </p:cNvSpPr>
          <p:nvPr>
            <p:ph type="title"/>
          </p:nvPr>
        </p:nvSpPr>
        <p:spPr/>
        <p:txBody>
          <a:bodyPr/>
          <a:lstStyle/>
          <a:p>
            <a:r>
              <a:rPr lang="en-AU" dirty="0"/>
              <a:t>… raising tax at the lowest (economic) cost</a:t>
            </a:r>
          </a:p>
        </p:txBody>
      </p:sp>
      <p:sp>
        <p:nvSpPr>
          <p:cNvPr id="6" name="Text Placeholder 73">
            <a:extLst>
              <a:ext uri="{FF2B5EF4-FFF2-40B4-BE49-F238E27FC236}">
                <a16:creationId xmlns:a16="http://schemas.microsoft.com/office/drawing/2014/main" id="{D838F753-233B-A5AB-B725-F38C719E5724}"/>
              </a:ext>
            </a:extLst>
          </p:cNvPr>
          <p:cNvSpPr txBox="1">
            <a:spLocks/>
          </p:cNvSpPr>
          <p:nvPr/>
        </p:nvSpPr>
        <p:spPr>
          <a:xfrm>
            <a:off x="393700" y="2143700"/>
            <a:ext cx="3403600" cy="1079500"/>
          </a:xfrm>
          <a:prstGeom prst="rect">
            <a:avLst/>
          </a:prstGeom>
          <a:solidFill>
            <a:schemeClr val="accent1"/>
          </a:solidFill>
        </p:spPr>
        <p:txBody>
          <a:bodyPr anchor="ctr"/>
          <a:lstStyle>
            <a:lvl1pPr marL="625475"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FFFFFF"/>
                </a:solidFill>
                <a:effectLst/>
                <a:uLnTx/>
                <a:uFillTx/>
                <a:latin typeface="Proxima Nova Rg"/>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sz="1401" dirty="0"/>
              <a:t>Taxation of savings is inconsistent</a:t>
            </a:r>
          </a:p>
        </p:txBody>
      </p:sp>
      <p:cxnSp>
        <p:nvCxnSpPr>
          <p:cNvPr id="7" name="Straight Connector 6">
            <a:extLst>
              <a:ext uri="{FF2B5EF4-FFF2-40B4-BE49-F238E27FC236}">
                <a16:creationId xmlns:a16="http://schemas.microsoft.com/office/drawing/2014/main" id="{6146B1E9-660E-E523-90A6-59714A9DCE8A}"/>
              </a:ext>
            </a:extLst>
          </p:cNvPr>
          <p:cNvCxnSpPr>
            <a:cxnSpLocks/>
          </p:cNvCxnSpPr>
          <p:nvPr/>
        </p:nvCxnSpPr>
        <p:spPr>
          <a:xfrm>
            <a:off x="398872" y="1900961"/>
            <a:ext cx="3402932" cy="0"/>
          </a:xfrm>
          <a:prstGeom prst="line">
            <a:avLst/>
          </a:prstGeom>
          <a:noFill/>
          <a:ln w="9525" cap="flat" cmpd="sng" algn="ctr">
            <a:solidFill>
              <a:srgbClr val="000000"/>
            </a:solidFill>
            <a:prstDash val="solid"/>
            <a:headEnd type="none" w="med" len="med"/>
            <a:tailEnd type="none" w="med" len="med"/>
          </a:ln>
          <a:effectLst/>
        </p:spPr>
      </p:cxnSp>
      <p:cxnSp>
        <p:nvCxnSpPr>
          <p:cNvPr id="8" name="Straight Connector 7">
            <a:extLst>
              <a:ext uri="{FF2B5EF4-FFF2-40B4-BE49-F238E27FC236}">
                <a16:creationId xmlns:a16="http://schemas.microsoft.com/office/drawing/2014/main" id="{ADA41367-B8DC-15D8-3367-80D811854BE7}"/>
              </a:ext>
            </a:extLst>
          </p:cNvPr>
          <p:cNvCxnSpPr>
            <a:cxnSpLocks/>
          </p:cNvCxnSpPr>
          <p:nvPr/>
        </p:nvCxnSpPr>
        <p:spPr>
          <a:xfrm>
            <a:off x="4334567" y="1900961"/>
            <a:ext cx="7495438" cy="0"/>
          </a:xfrm>
          <a:prstGeom prst="line">
            <a:avLst/>
          </a:prstGeom>
          <a:noFill/>
          <a:ln w="9525" cap="flat" cmpd="sng" algn="ctr">
            <a:solidFill>
              <a:srgbClr val="000000"/>
            </a:solidFill>
            <a:prstDash val="solid"/>
            <a:headEnd type="none" w="med" len="med"/>
            <a:tailEnd type="none" w="med" len="med"/>
          </a:ln>
          <a:effectLst/>
        </p:spPr>
      </p:cxnSp>
      <p:pic>
        <p:nvPicPr>
          <p:cNvPr id="9" name="Graphic 8" descr="Scales of justice with solid fill">
            <a:extLst>
              <a:ext uri="{FF2B5EF4-FFF2-40B4-BE49-F238E27FC236}">
                <a16:creationId xmlns:a16="http://schemas.microsoft.com/office/drawing/2014/main" id="{D469E233-31F6-01D1-C50F-074E30CEE8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1673" y="3628159"/>
            <a:ext cx="516860" cy="516860"/>
          </a:xfrm>
          <a:prstGeom prst="rect">
            <a:avLst/>
          </a:prstGeom>
        </p:spPr>
      </p:pic>
      <p:pic>
        <p:nvPicPr>
          <p:cNvPr id="10" name="Graphic 9" descr="Scales of justice with solid fill">
            <a:extLst>
              <a:ext uri="{FF2B5EF4-FFF2-40B4-BE49-F238E27FC236}">
                <a16:creationId xmlns:a16="http://schemas.microsoft.com/office/drawing/2014/main" id="{A89476A2-9D84-2541-E38D-AD464741B7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1673" y="4996118"/>
            <a:ext cx="516860" cy="516860"/>
          </a:xfrm>
          <a:prstGeom prst="rect">
            <a:avLst/>
          </a:prstGeom>
        </p:spPr>
      </p:pic>
      <p:sp>
        <p:nvSpPr>
          <p:cNvPr id="11" name="Text Placeholder 57">
            <a:extLst>
              <a:ext uri="{FF2B5EF4-FFF2-40B4-BE49-F238E27FC236}">
                <a16:creationId xmlns:a16="http://schemas.microsoft.com/office/drawing/2014/main" id="{1B56883E-BDCD-4C33-2ECE-662B2DAD008B}"/>
              </a:ext>
            </a:extLst>
          </p:cNvPr>
          <p:cNvSpPr txBox="1">
            <a:spLocks/>
          </p:cNvSpPr>
          <p:nvPr/>
        </p:nvSpPr>
        <p:spPr>
          <a:xfrm>
            <a:off x="4333876" y="2143699"/>
            <a:ext cx="7495906" cy="1079499"/>
          </a:xfrm>
          <a:prstGeom prst="rect">
            <a:avLst/>
          </a:prstGeom>
          <a:solidFill>
            <a:schemeClr val="bg1">
              <a:lumMod val="95000"/>
            </a:schemeClr>
          </a:solidFill>
        </p:spPr>
        <p:txBody>
          <a:bodyPr anchor="ctr"/>
          <a:lstStyle>
            <a:lvl1pPr marL="285750" indent="-285750" algn="l" rtl="0" eaLnBrk="1" fontAlgn="base" hangingPunct="1">
              <a:lnSpc>
                <a:spcPct val="100000"/>
              </a:lnSpc>
              <a:spcBef>
                <a:spcPts val="600"/>
              </a:spcBef>
              <a:spcAft>
                <a:spcPct val="0"/>
              </a:spcAft>
              <a:buFont typeface="Wingdings" panose="05000000000000000000" pitchFamily="2" charset="2"/>
              <a:buChar char="§"/>
              <a:defRPr kumimoji="0" lang="en-US" sz="1300" b="0" i="0" u="none" strike="noStrike" kern="0" cap="none" spc="0" normalizeH="0" baseline="0" dirty="0" smtClean="0">
                <a:ln>
                  <a:noFill/>
                </a:ln>
                <a:solidFill>
                  <a:srgbClr val="000000"/>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dirty="0"/>
              <a:t>Different decisions to save or invest are treated very differently by the Australian tax system – due to piecemeal reforms and simplification.</a:t>
            </a:r>
          </a:p>
          <a:p>
            <a:pPr>
              <a:defRPr/>
            </a:pPr>
            <a:r>
              <a:rPr lang="en-US" dirty="0"/>
              <a:t>Superannuation concessions.</a:t>
            </a:r>
          </a:p>
          <a:p>
            <a:pPr>
              <a:defRPr/>
            </a:pPr>
            <a:r>
              <a:rPr lang="en-US" dirty="0"/>
              <a:t>CGT discount has a confused purpose and is oversimplified – although solving is not necessarily revenue positive.</a:t>
            </a:r>
          </a:p>
        </p:txBody>
      </p:sp>
      <p:sp>
        <p:nvSpPr>
          <p:cNvPr id="12" name="Text Placeholder 57">
            <a:extLst>
              <a:ext uri="{FF2B5EF4-FFF2-40B4-BE49-F238E27FC236}">
                <a16:creationId xmlns:a16="http://schemas.microsoft.com/office/drawing/2014/main" id="{6E3F81E9-AB96-D515-D03D-4BE0BDE7FEF8}"/>
              </a:ext>
            </a:extLst>
          </p:cNvPr>
          <p:cNvSpPr txBox="1">
            <a:spLocks/>
          </p:cNvSpPr>
          <p:nvPr/>
        </p:nvSpPr>
        <p:spPr>
          <a:xfrm>
            <a:off x="4333876" y="3428580"/>
            <a:ext cx="7495906" cy="1081088"/>
          </a:xfrm>
          <a:prstGeom prst="rect">
            <a:avLst/>
          </a:prstGeom>
          <a:solidFill>
            <a:schemeClr val="bg1">
              <a:lumMod val="95000"/>
            </a:schemeClr>
          </a:solidFill>
        </p:spPr>
        <p:txBody>
          <a:bodyPr anchor="ctr"/>
          <a:lstStyle>
            <a:lvl1pPr marL="285750" indent="-285750" algn="l" rtl="0" eaLnBrk="1" fontAlgn="base" hangingPunct="1">
              <a:lnSpc>
                <a:spcPct val="100000"/>
              </a:lnSpc>
              <a:spcBef>
                <a:spcPts val="600"/>
              </a:spcBef>
              <a:spcAft>
                <a:spcPct val="0"/>
              </a:spcAft>
              <a:buFont typeface="Wingdings" panose="05000000000000000000" pitchFamily="2" charset="2"/>
              <a:buChar char="§"/>
              <a:defRPr kumimoji="0" lang="en-US" sz="1300" b="0" i="0" u="none" strike="noStrike" kern="0" cap="none" spc="0" normalizeH="0" baseline="0" dirty="0" smtClean="0">
                <a:ln>
                  <a:noFill/>
                </a:ln>
                <a:solidFill>
                  <a:srgbClr val="000000"/>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dirty="0"/>
              <a:t>Individuals who earn and spend the same amount are paying vastly different tax rates through GST.</a:t>
            </a:r>
          </a:p>
          <a:p>
            <a:pPr>
              <a:defRPr/>
            </a:pPr>
            <a:r>
              <a:rPr lang="en-US" dirty="0"/>
              <a:t>Can broaden the base and support low-income earners to make a more efficient system that doesn’t penalize those without sufficient means.</a:t>
            </a:r>
          </a:p>
        </p:txBody>
      </p:sp>
      <p:sp>
        <p:nvSpPr>
          <p:cNvPr id="13" name="Text Placeholder 57">
            <a:extLst>
              <a:ext uri="{FF2B5EF4-FFF2-40B4-BE49-F238E27FC236}">
                <a16:creationId xmlns:a16="http://schemas.microsoft.com/office/drawing/2014/main" id="{2B60F44B-06C0-B2AE-3286-D6B21C96DD2E}"/>
              </a:ext>
            </a:extLst>
          </p:cNvPr>
          <p:cNvSpPr txBox="1">
            <a:spLocks/>
          </p:cNvSpPr>
          <p:nvPr/>
        </p:nvSpPr>
        <p:spPr>
          <a:xfrm>
            <a:off x="4333876" y="4713462"/>
            <a:ext cx="7495906" cy="1081088"/>
          </a:xfrm>
          <a:prstGeom prst="rect">
            <a:avLst/>
          </a:prstGeom>
          <a:solidFill>
            <a:schemeClr val="bg1">
              <a:lumMod val="95000"/>
            </a:schemeClr>
          </a:solidFill>
        </p:spPr>
        <p:txBody>
          <a:bodyPr anchor="ctr"/>
          <a:lstStyle>
            <a:lvl1pPr marL="285750" indent="-285750" algn="l" rtl="0" eaLnBrk="1" fontAlgn="base" hangingPunct="1">
              <a:lnSpc>
                <a:spcPct val="100000"/>
              </a:lnSpc>
              <a:spcBef>
                <a:spcPts val="600"/>
              </a:spcBef>
              <a:spcAft>
                <a:spcPct val="0"/>
              </a:spcAft>
              <a:buFont typeface="Wingdings" panose="05000000000000000000" pitchFamily="2" charset="2"/>
              <a:buChar char="§"/>
              <a:defRPr kumimoji="0" lang="en-US" sz="1300" b="0" i="0" u="none" strike="noStrike" kern="0" cap="none" spc="0" normalizeH="0" baseline="0" dirty="0" smtClean="0">
                <a:ln>
                  <a:noFill/>
                </a:ln>
                <a:solidFill>
                  <a:srgbClr val="000000"/>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dirty="0"/>
              <a:t>Carbon taxes.</a:t>
            </a:r>
          </a:p>
          <a:p>
            <a:r>
              <a:rPr lang="en-US" dirty="0"/>
              <a:t>Treatment of addictive substances and black market activity (i.e. tobacco).</a:t>
            </a:r>
          </a:p>
        </p:txBody>
      </p:sp>
      <p:cxnSp>
        <p:nvCxnSpPr>
          <p:cNvPr id="14" name="Straight Arrow Connector 13">
            <a:extLst>
              <a:ext uri="{FF2B5EF4-FFF2-40B4-BE49-F238E27FC236}">
                <a16:creationId xmlns:a16="http://schemas.microsoft.com/office/drawing/2014/main" id="{418095CA-B7E6-2EA5-BF44-8862336D3F64}"/>
              </a:ext>
            </a:extLst>
          </p:cNvPr>
          <p:cNvCxnSpPr>
            <a:cxnSpLocks/>
            <a:endCxn id="11" idx="1"/>
          </p:cNvCxnSpPr>
          <p:nvPr/>
        </p:nvCxnSpPr>
        <p:spPr>
          <a:xfrm flipV="1">
            <a:off x="3797040" y="2683449"/>
            <a:ext cx="536836" cy="853"/>
          </a:xfrm>
          <a:prstGeom prst="straightConnector1">
            <a:avLst/>
          </a:prstGeom>
          <a:ln w="19050">
            <a:solidFill>
              <a:schemeClr val="tx1"/>
            </a:solidFill>
            <a:prstDash val="soli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8968FDD5-06E4-E05F-E1F5-B9713F7437B1}"/>
              </a:ext>
            </a:extLst>
          </p:cNvPr>
          <p:cNvCxnSpPr>
            <a:cxnSpLocks/>
            <a:stCxn id="17" idx="3"/>
            <a:endCxn id="12" idx="1"/>
          </p:cNvCxnSpPr>
          <p:nvPr/>
        </p:nvCxnSpPr>
        <p:spPr>
          <a:xfrm>
            <a:off x="3797302" y="3969124"/>
            <a:ext cx="536574" cy="0"/>
          </a:xfrm>
          <a:prstGeom prst="straightConnector1">
            <a:avLst/>
          </a:prstGeom>
          <a:ln w="19050">
            <a:solidFill>
              <a:schemeClr val="tx1"/>
            </a:solidFill>
            <a:prstDash val="soli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7D56B38-0B0C-2F1D-117C-C876D3DF8081}"/>
              </a:ext>
            </a:extLst>
          </p:cNvPr>
          <p:cNvCxnSpPr>
            <a:cxnSpLocks/>
            <a:endCxn id="13" idx="1"/>
          </p:cNvCxnSpPr>
          <p:nvPr/>
        </p:nvCxnSpPr>
        <p:spPr>
          <a:xfrm flipV="1">
            <a:off x="3797040" y="5254006"/>
            <a:ext cx="536836" cy="544"/>
          </a:xfrm>
          <a:prstGeom prst="straightConnector1">
            <a:avLst/>
          </a:prstGeom>
          <a:ln w="19050">
            <a:solidFill>
              <a:schemeClr val="tx1"/>
            </a:solidFill>
            <a:prstDash val="soli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7" name="Text Placeholder 73">
            <a:extLst>
              <a:ext uri="{FF2B5EF4-FFF2-40B4-BE49-F238E27FC236}">
                <a16:creationId xmlns:a16="http://schemas.microsoft.com/office/drawing/2014/main" id="{0D618ED7-E93E-3C7A-BAAB-7DDDED562AF2}"/>
              </a:ext>
            </a:extLst>
          </p:cNvPr>
          <p:cNvSpPr txBox="1">
            <a:spLocks/>
          </p:cNvSpPr>
          <p:nvPr/>
        </p:nvSpPr>
        <p:spPr>
          <a:xfrm>
            <a:off x="393700" y="3429374"/>
            <a:ext cx="3403600" cy="1079500"/>
          </a:xfrm>
          <a:prstGeom prst="rect">
            <a:avLst/>
          </a:prstGeom>
          <a:solidFill>
            <a:schemeClr val="accent1"/>
          </a:solidFill>
        </p:spPr>
        <p:txBody>
          <a:bodyPr anchor="ctr"/>
          <a:lstStyle>
            <a:lvl1pPr marL="625475" indent="0" algn="ctr"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FFFFFF"/>
                </a:solidFill>
                <a:effectLst/>
                <a:uLnTx/>
                <a:uFillTx/>
                <a:latin typeface="Proxima Nova Rg"/>
                <a:ea typeface="+mn-ea"/>
                <a:cs typeface="+mn-cs"/>
              </a:defRPr>
            </a:lvl1pPr>
            <a:lvl2pPr marL="0" indent="0" algn="l" rtl="0" eaLnBrk="1" fontAlgn="base" hangingPunct="1">
              <a:lnSpc>
                <a:spcPct val="100000"/>
              </a:lnSpc>
              <a:spcBef>
                <a:spcPts val="600"/>
              </a:spcBef>
              <a:spcAft>
                <a:spcPct val="0"/>
              </a:spcAft>
              <a:buFont typeface="Arial" pitchFamily="34" charset="0"/>
              <a:buNone/>
              <a:defRPr kumimoji="0" lang="en-US" sz="1100" b="1" i="0" u="none" strike="noStrike" kern="1200" cap="none" spc="0" normalizeH="0" baseline="0">
                <a:ln>
                  <a:noFill/>
                </a:ln>
                <a:solidFill>
                  <a:schemeClr val="tx1"/>
                </a:solidFill>
                <a:effectLst/>
                <a:uLnTx/>
                <a:uFillTx/>
                <a:latin typeface="Graphik" panose="020B0503030202060203" pitchFamily="34" charset="77"/>
                <a:ea typeface="+mn-ea"/>
                <a:cs typeface="+mn-cs"/>
              </a:defRPr>
            </a:lvl2pPr>
            <a:lvl3pPr marL="431914" indent="-215957" algn="l" rtl="0" eaLnBrk="1" fontAlgn="base" hangingPunct="1">
              <a:lnSpc>
                <a:spcPct val="100000"/>
              </a:lnSpc>
              <a:spcBef>
                <a:spcPts val="600"/>
              </a:spcBef>
              <a:spcAft>
                <a:spcPct val="0"/>
              </a:spcAft>
              <a:buFont typeface="Arial" pitchFamily="34" charset="0"/>
              <a:buChar char="‒"/>
              <a:tabLst/>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3pPr>
            <a:lvl4pPr marL="611878"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4pPr>
            <a:lvl5pPr marL="863827"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a:ln>
                  <a:noFill/>
                </a:ln>
                <a:solidFill>
                  <a:schemeClr val="tx1"/>
                </a:solidFill>
                <a:effectLst/>
                <a:uLnTx/>
                <a:uFillTx/>
                <a:latin typeface="Graphik" panose="020B0503030202060203" pitchFamily="34" charset="77"/>
                <a:ea typeface="+mn-ea"/>
                <a:cs typeface="+mn-cs"/>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lgn="l"/>
            <a:r>
              <a:rPr lang="en-US" sz="1401" dirty="0"/>
              <a:t>Taxation of consumption is inequitable</a:t>
            </a:r>
          </a:p>
        </p:txBody>
      </p:sp>
      <p:sp>
        <p:nvSpPr>
          <p:cNvPr id="18" name="Text Placeholder 73">
            <a:extLst>
              <a:ext uri="{FF2B5EF4-FFF2-40B4-BE49-F238E27FC236}">
                <a16:creationId xmlns:a16="http://schemas.microsoft.com/office/drawing/2014/main" id="{C8A52E34-F0B6-F058-F2C1-ED718685E7C2}"/>
              </a:ext>
            </a:extLst>
          </p:cNvPr>
          <p:cNvSpPr txBox="1">
            <a:spLocks/>
          </p:cNvSpPr>
          <p:nvPr/>
        </p:nvSpPr>
        <p:spPr>
          <a:xfrm>
            <a:off x="393700" y="4715051"/>
            <a:ext cx="3403600" cy="1079500"/>
          </a:xfrm>
          <a:prstGeom prst="rect">
            <a:avLst/>
          </a:prstGeom>
          <a:solidFill>
            <a:schemeClr val="accent1"/>
          </a:solidFill>
        </p:spPr>
        <p:txBody>
          <a:bodyPr anchor="ctr"/>
          <a:lstStyle>
            <a:lvl1pPr marL="625475"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FFFFFF"/>
                </a:solidFill>
                <a:effectLst/>
                <a:uLnTx/>
                <a:uFillTx/>
                <a:latin typeface="Proxima Nova Rg"/>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sz="1401" dirty="0"/>
              <a:t>Excise/corrective taxes are piecemeal</a:t>
            </a:r>
          </a:p>
        </p:txBody>
      </p:sp>
      <p:sp>
        <p:nvSpPr>
          <p:cNvPr id="19" name="Text Placeholder 79">
            <a:extLst>
              <a:ext uri="{FF2B5EF4-FFF2-40B4-BE49-F238E27FC236}">
                <a16:creationId xmlns:a16="http://schemas.microsoft.com/office/drawing/2014/main" id="{2FD0EF49-BEE8-C6DE-4BA5-DA9F1348F204}"/>
              </a:ext>
            </a:extLst>
          </p:cNvPr>
          <p:cNvSpPr txBox="1">
            <a:spLocks/>
          </p:cNvSpPr>
          <p:nvPr/>
        </p:nvSpPr>
        <p:spPr>
          <a:xfrm>
            <a:off x="335862" y="1575414"/>
            <a:ext cx="3402932" cy="288000"/>
          </a:xfrm>
          <a:prstGeom prst="rect">
            <a:avLst/>
          </a:prstGeom>
        </p:spPr>
        <p:txBody>
          <a:bodyPr anchor="ctr"/>
          <a:lstStyle>
            <a:lvl1pPr marL="0" indent="0" algn="l" rtl="0" eaLnBrk="1" fontAlgn="base" hangingPunct="1">
              <a:lnSpc>
                <a:spcPct val="100000"/>
              </a:lnSpc>
              <a:spcBef>
                <a:spcPts val="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a:t>Group title</a:t>
            </a:r>
          </a:p>
        </p:txBody>
      </p:sp>
      <p:sp>
        <p:nvSpPr>
          <p:cNvPr id="20" name="Text Placeholder 79">
            <a:extLst>
              <a:ext uri="{FF2B5EF4-FFF2-40B4-BE49-F238E27FC236}">
                <a16:creationId xmlns:a16="http://schemas.microsoft.com/office/drawing/2014/main" id="{041F8B3C-42D9-E02C-D12A-5E2127BC16D8}"/>
              </a:ext>
            </a:extLst>
          </p:cNvPr>
          <p:cNvSpPr txBox="1">
            <a:spLocks/>
          </p:cNvSpPr>
          <p:nvPr/>
        </p:nvSpPr>
        <p:spPr>
          <a:xfrm>
            <a:off x="4304059" y="1575414"/>
            <a:ext cx="7529806" cy="288000"/>
          </a:xfrm>
          <a:prstGeom prst="rect">
            <a:avLst/>
          </a:prstGeom>
        </p:spPr>
        <p:txBody>
          <a:bodyPr anchor="ctr"/>
          <a:lstStyle>
            <a:lvl1pPr marL="0" indent="0" algn="l" rtl="0" eaLnBrk="1" fontAlgn="base" hangingPunct="1">
              <a:lnSpc>
                <a:spcPct val="100000"/>
              </a:lnSpc>
              <a:spcBef>
                <a:spcPts val="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a:t>Additional detail</a:t>
            </a:r>
          </a:p>
        </p:txBody>
      </p:sp>
      <p:pic>
        <p:nvPicPr>
          <p:cNvPr id="21" name="Graphic 20" descr="Scales of justice with solid fill">
            <a:extLst>
              <a:ext uri="{FF2B5EF4-FFF2-40B4-BE49-F238E27FC236}">
                <a16:creationId xmlns:a16="http://schemas.microsoft.com/office/drawing/2014/main" id="{7679D8D8-2A68-D9CF-8F0F-CFFFFDE605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1673" y="2425020"/>
            <a:ext cx="516860" cy="516860"/>
          </a:xfrm>
          <a:prstGeom prst="rect">
            <a:avLst/>
          </a:prstGeom>
        </p:spPr>
      </p:pic>
      <p:pic>
        <p:nvPicPr>
          <p:cNvPr id="22" name="Graphic 21" descr="Scales of justice with solid fill">
            <a:extLst>
              <a:ext uri="{FF2B5EF4-FFF2-40B4-BE49-F238E27FC236}">
                <a16:creationId xmlns:a16="http://schemas.microsoft.com/office/drawing/2014/main" id="{87635D00-9408-EEBD-D918-E7F1E7495E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1673" y="3710694"/>
            <a:ext cx="516860" cy="516860"/>
          </a:xfrm>
          <a:prstGeom prst="rect">
            <a:avLst/>
          </a:prstGeom>
        </p:spPr>
      </p:pic>
      <p:pic>
        <p:nvPicPr>
          <p:cNvPr id="23" name="Graphic 22" descr="Scales of justice with solid fill">
            <a:extLst>
              <a:ext uri="{FF2B5EF4-FFF2-40B4-BE49-F238E27FC236}">
                <a16:creationId xmlns:a16="http://schemas.microsoft.com/office/drawing/2014/main" id="{0A099584-A0A1-3827-7CB7-02742C368A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1673" y="4996371"/>
            <a:ext cx="516860" cy="516860"/>
          </a:xfrm>
          <a:prstGeom prst="rect">
            <a:avLst/>
          </a:prstGeom>
        </p:spPr>
      </p:pic>
    </p:spTree>
    <p:extLst>
      <p:ext uri="{BB962C8B-B14F-4D97-AF65-F5344CB8AC3E}">
        <p14:creationId xmlns:p14="http://schemas.microsoft.com/office/powerpoint/2010/main" val="2896769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8DB00-7D82-1E27-DDD2-3EE02FBE686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9179B99-DD4F-7903-6E7F-610F4A73969E}"/>
              </a:ext>
            </a:extLst>
          </p:cNvPr>
          <p:cNvSpPr>
            <a:spLocks noGrp="1"/>
          </p:cNvSpPr>
          <p:nvPr>
            <p:ph type="body" sz="quarter" idx="10"/>
          </p:nvPr>
        </p:nvSpPr>
        <p:spPr/>
        <p:txBody>
          <a:bodyPr/>
          <a:lstStyle/>
          <a:p>
            <a:r>
              <a:rPr lang="en-AU" dirty="0"/>
              <a:t>Extra slides</a:t>
            </a:r>
          </a:p>
        </p:txBody>
      </p:sp>
    </p:spTree>
    <p:extLst>
      <p:ext uri="{BB962C8B-B14F-4D97-AF65-F5344CB8AC3E}">
        <p14:creationId xmlns:p14="http://schemas.microsoft.com/office/powerpoint/2010/main" val="2679674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A2FF0-342E-2B09-4D4A-F6163B449D97}"/>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18C7C9D0-5161-7D4C-33A3-CE855AE9A404}"/>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543BAB46-1112-8984-5BC8-9124F95B7283}"/>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D4CFB926-1715-7E06-7F6B-B3118E48FB46}"/>
              </a:ext>
            </a:extLst>
          </p:cNvPr>
          <p:cNvSpPr>
            <a:spLocks noGrp="1"/>
          </p:cNvSpPr>
          <p:nvPr>
            <p:ph type="sldNum" sz="quarter" idx="10"/>
          </p:nvPr>
        </p:nvSpPr>
        <p:spPr/>
        <p:txBody>
          <a:bodyPr/>
          <a:lstStyle/>
          <a:p>
            <a:fld id="{4F9AC08D-23A9-440E-BCB9-AA1E9877CC38}" type="slidenum">
              <a:rPr lang="en-US" smtClean="0"/>
              <a:pPr/>
              <a:t>23</a:t>
            </a:fld>
            <a:endParaRPr lang="en-US"/>
          </a:p>
        </p:txBody>
      </p:sp>
      <p:sp>
        <p:nvSpPr>
          <p:cNvPr id="63" name="Title 62">
            <a:extLst>
              <a:ext uri="{FF2B5EF4-FFF2-40B4-BE49-F238E27FC236}">
                <a16:creationId xmlns:a16="http://schemas.microsoft.com/office/drawing/2014/main" id="{888EA0D3-EA0D-11F4-C590-F2B71371C832}"/>
              </a:ext>
            </a:extLst>
          </p:cNvPr>
          <p:cNvSpPr>
            <a:spLocks noGrp="1"/>
          </p:cNvSpPr>
          <p:nvPr>
            <p:ph type="title"/>
          </p:nvPr>
        </p:nvSpPr>
        <p:spPr/>
        <p:txBody>
          <a:bodyPr/>
          <a:lstStyle/>
          <a:p>
            <a:r>
              <a:rPr lang="en-AU" dirty="0"/>
              <a:t>Productivity</a:t>
            </a:r>
          </a:p>
        </p:txBody>
      </p:sp>
      <p:cxnSp>
        <p:nvCxnSpPr>
          <p:cNvPr id="5" name="Straight Connector 4">
            <a:extLst>
              <a:ext uri="{FF2B5EF4-FFF2-40B4-BE49-F238E27FC236}">
                <a16:creationId xmlns:a16="http://schemas.microsoft.com/office/drawing/2014/main" id="{DF17EFEC-7F46-DB9F-8748-D6B2C46CB7D5}"/>
              </a:ext>
            </a:extLst>
          </p:cNvPr>
          <p:cNvCxnSpPr>
            <a:cxnSpLocks/>
          </p:cNvCxnSpPr>
          <p:nvPr/>
        </p:nvCxnSpPr>
        <p:spPr>
          <a:xfrm>
            <a:off x="431289" y="1902051"/>
            <a:ext cx="5321811" cy="0"/>
          </a:xfrm>
          <a:prstGeom prst="line">
            <a:avLst/>
          </a:prstGeom>
          <a:noFill/>
          <a:ln w="9525" cap="flat" cmpd="sng" algn="ctr">
            <a:solidFill>
              <a:srgbClr val="000000"/>
            </a:solidFill>
            <a:prstDash val="solid"/>
            <a:headEnd type="none" w="med" len="med"/>
            <a:tailEnd type="none" w="med" len="med"/>
          </a:ln>
          <a:effectLst/>
        </p:spPr>
      </p:cxnSp>
      <p:cxnSp>
        <p:nvCxnSpPr>
          <p:cNvPr id="6" name="Straight Connector 5">
            <a:extLst>
              <a:ext uri="{FF2B5EF4-FFF2-40B4-BE49-F238E27FC236}">
                <a16:creationId xmlns:a16="http://schemas.microsoft.com/office/drawing/2014/main" id="{AB4A697E-DB7F-DF66-E887-D5D6AA87C66F}"/>
              </a:ext>
            </a:extLst>
          </p:cNvPr>
          <p:cNvCxnSpPr>
            <a:cxnSpLocks/>
          </p:cNvCxnSpPr>
          <p:nvPr/>
        </p:nvCxnSpPr>
        <p:spPr>
          <a:xfrm>
            <a:off x="6543675" y="1902051"/>
            <a:ext cx="5286107" cy="0"/>
          </a:xfrm>
          <a:prstGeom prst="line">
            <a:avLst/>
          </a:prstGeom>
          <a:noFill/>
          <a:ln w="9525" cap="flat" cmpd="sng" algn="ctr">
            <a:solidFill>
              <a:srgbClr val="000000"/>
            </a:solidFill>
            <a:prstDash val="solid"/>
            <a:headEnd type="none" w="med" len="med"/>
            <a:tailEnd type="none" w="med" len="med"/>
          </a:ln>
          <a:effectLst/>
        </p:spPr>
      </p:cxnSp>
      <p:pic>
        <p:nvPicPr>
          <p:cNvPr id="22" name="Graphic 21" descr="Fast Forward with solid fill">
            <a:extLst>
              <a:ext uri="{FF2B5EF4-FFF2-40B4-BE49-F238E27FC236}">
                <a16:creationId xmlns:a16="http://schemas.microsoft.com/office/drawing/2014/main" id="{3EC4DE64-34FA-1602-41F0-4AA57CB38C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1EDE35C2-C3F2-2CBD-C34C-6BD02AED2BE1}"/>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3A40356D-0CA4-0758-0211-164F292215FD}"/>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A96AA43D-C75C-347A-5AEA-4595CBD3B04D}"/>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8705B3FA-4AAB-23FA-7209-A774CA6807A9}"/>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AC175BF9-2F0E-63AB-48FB-C12A83367D9D}"/>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A5D741D0-C779-0C60-2309-8AEA3EBBDDCB}"/>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FBA4D0A7-1D10-EE75-9172-B9539890B8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49B2F4AD-98CF-ABE7-6AAB-345EDB60091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AFCC21DB-7902-66E3-AB5E-22011BC2122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A27DBA27-B069-0AAA-6BCE-2405333535B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3E3DB17A-7DD7-A51A-4B58-AEFDA3C1AE5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A7B355F4-47F7-8162-6CCB-63BA17E8613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ED3F8981-DE6A-6785-B5D6-5FCAE2E477C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49" name="Text Placeholder 89">
            <a:extLst>
              <a:ext uri="{FF2B5EF4-FFF2-40B4-BE49-F238E27FC236}">
                <a16:creationId xmlns:a16="http://schemas.microsoft.com/office/drawing/2014/main" id="{31C3EF6F-6B7A-4179-4EC4-CD45F2CBA9BF}"/>
              </a:ext>
            </a:extLst>
          </p:cNvPr>
          <p:cNvSpPr txBox="1">
            <a:spLocks/>
          </p:cNvSpPr>
          <p:nvPr/>
        </p:nvSpPr>
        <p:spPr>
          <a:xfrm>
            <a:off x="838313" y="1584585"/>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Weak productivity growth</a:t>
            </a:r>
          </a:p>
        </p:txBody>
      </p:sp>
      <p:sp>
        <p:nvSpPr>
          <p:cNvPr id="50" name="Text Placeholder 89">
            <a:extLst>
              <a:ext uri="{FF2B5EF4-FFF2-40B4-BE49-F238E27FC236}">
                <a16:creationId xmlns:a16="http://schemas.microsoft.com/office/drawing/2014/main" id="{49DFD08D-F5E5-CC26-D990-7AF520DFEF76}"/>
              </a:ext>
            </a:extLst>
          </p:cNvPr>
          <p:cNvSpPr txBox="1">
            <a:spLocks/>
          </p:cNvSpPr>
          <p:nvPr/>
        </p:nvSpPr>
        <p:spPr>
          <a:xfrm>
            <a:off x="6800850" y="1575414"/>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Partially compensated through export prices</a:t>
            </a:r>
          </a:p>
        </p:txBody>
      </p:sp>
      <p:pic>
        <p:nvPicPr>
          <p:cNvPr id="10" name="Graphic 9">
            <a:extLst>
              <a:ext uri="{FF2B5EF4-FFF2-40B4-BE49-F238E27FC236}">
                <a16:creationId xmlns:a16="http://schemas.microsoft.com/office/drawing/2014/main" id="{9089C948-9C72-BDF6-0880-A138E016919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70870" y="2308014"/>
            <a:ext cx="3558280" cy="3869003"/>
          </a:xfrm>
          <a:prstGeom prst="rect">
            <a:avLst/>
          </a:prstGeom>
        </p:spPr>
      </p:pic>
      <p:pic>
        <p:nvPicPr>
          <p:cNvPr id="12" name="Graphic 11">
            <a:extLst>
              <a:ext uri="{FF2B5EF4-FFF2-40B4-BE49-F238E27FC236}">
                <a16:creationId xmlns:a16="http://schemas.microsoft.com/office/drawing/2014/main" id="{55450575-B224-94DA-9CAC-6F65E5AD541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94233" y="2308014"/>
            <a:ext cx="3628938" cy="3710717"/>
          </a:xfrm>
          <a:prstGeom prst="rect">
            <a:avLst/>
          </a:prstGeom>
        </p:spPr>
      </p:pic>
    </p:spTree>
    <p:extLst>
      <p:ext uri="{BB962C8B-B14F-4D97-AF65-F5344CB8AC3E}">
        <p14:creationId xmlns:p14="http://schemas.microsoft.com/office/powerpoint/2010/main" val="2058952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B1E02-431D-3A05-1EA2-79A7FA33261B}"/>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13C73E9D-C09A-7411-48E2-13C948A6A448}"/>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18C7C9D0-5161-7D4C-33A3-CE855AE9A404}"/>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2D0039A9-1524-D876-2639-CDE6EA7DC7E8}"/>
              </a:ext>
            </a:extLst>
          </p:cNvPr>
          <p:cNvSpPr>
            <a:spLocks noGrp="1"/>
          </p:cNvSpPr>
          <p:nvPr>
            <p:ph type="sldNum" sz="quarter" idx="10"/>
          </p:nvPr>
        </p:nvSpPr>
        <p:spPr/>
        <p:txBody>
          <a:bodyPr/>
          <a:lstStyle/>
          <a:p>
            <a:fld id="{4F9AC08D-23A9-440E-BCB9-AA1E9877CC38}" type="slidenum">
              <a:rPr lang="en-US" smtClean="0"/>
              <a:pPr/>
              <a:t>24</a:t>
            </a:fld>
            <a:endParaRPr lang="en-US"/>
          </a:p>
        </p:txBody>
      </p:sp>
      <p:sp>
        <p:nvSpPr>
          <p:cNvPr id="63" name="Title 62">
            <a:extLst>
              <a:ext uri="{FF2B5EF4-FFF2-40B4-BE49-F238E27FC236}">
                <a16:creationId xmlns:a16="http://schemas.microsoft.com/office/drawing/2014/main" id="{69D5F663-05FA-D432-1969-062061CD3FE9}"/>
              </a:ext>
            </a:extLst>
          </p:cNvPr>
          <p:cNvSpPr>
            <a:spLocks noGrp="1"/>
          </p:cNvSpPr>
          <p:nvPr>
            <p:ph type="title"/>
          </p:nvPr>
        </p:nvSpPr>
        <p:spPr/>
        <p:txBody>
          <a:bodyPr/>
          <a:lstStyle/>
          <a:p>
            <a:r>
              <a:rPr lang="en-AU" dirty="0"/>
              <a:t>Intergenerational equity</a:t>
            </a:r>
          </a:p>
        </p:txBody>
      </p:sp>
      <p:cxnSp>
        <p:nvCxnSpPr>
          <p:cNvPr id="5" name="Straight Connector 4">
            <a:extLst>
              <a:ext uri="{FF2B5EF4-FFF2-40B4-BE49-F238E27FC236}">
                <a16:creationId xmlns:a16="http://schemas.microsoft.com/office/drawing/2014/main" id="{38458840-DB99-FB71-7FBF-1CDCD0D715D1}"/>
              </a:ext>
            </a:extLst>
          </p:cNvPr>
          <p:cNvCxnSpPr>
            <a:cxnSpLocks/>
          </p:cNvCxnSpPr>
          <p:nvPr/>
        </p:nvCxnSpPr>
        <p:spPr>
          <a:xfrm>
            <a:off x="431289" y="1902051"/>
            <a:ext cx="5321811" cy="0"/>
          </a:xfrm>
          <a:prstGeom prst="line">
            <a:avLst/>
          </a:prstGeom>
          <a:noFill/>
          <a:ln w="9525" cap="flat" cmpd="sng" algn="ctr">
            <a:solidFill>
              <a:srgbClr val="000000"/>
            </a:solidFill>
            <a:prstDash val="solid"/>
            <a:headEnd type="none" w="med" len="med"/>
            <a:tailEnd type="none" w="med" len="med"/>
          </a:ln>
          <a:effectLst/>
        </p:spPr>
      </p:cxnSp>
      <p:cxnSp>
        <p:nvCxnSpPr>
          <p:cNvPr id="6" name="Straight Connector 5">
            <a:extLst>
              <a:ext uri="{FF2B5EF4-FFF2-40B4-BE49-F238E27FC236}">
                <a16:creationId xmlns:a16="http://schemas.microsoft.com/office/drawing/2014/main" id="{B74F5F9E-1741-49B1-868F-F7507778E9A8}"/>
              </a:ext>
            </a:extLst>
          </p:cNvPr>
          <p:cNvCxnSpPr>
            <a:cxnSpLocks/>
          </p:cNvCxnSpPr>
          <p:nvPr/>
        </p:nvCxnSpPr>
        <p:spPr>
          <a:xfrm>
            <a:off x="6543675" y="1902051"/>
            <a:ext cx="5286107" cy="0"/>
          </a:xfrm>
          <a:prstGeom prst="line">
            <a:avLst/>
          </a:prstGeom>
          <a:noFill/>
          <a:ln w="9525" cap="flat" cmpd="sng" algn="ctr">
            <a:solidFill>
              <a:srgbClr val="000000"/>
            </a:solidFill>
            <a:prstDash val="solid"/>
            <a:headEnd type="none" w="med" len="med"/>
            <a:tailEnd type="none" w="med" len="med"/>
          </a:ln>
          <a:effectLst/>
        </p:spPr>
      </p:cxnSp>
      <p:pic>
        <p:nvPicPr>
          <p:cNvPr id="22" name="Graphic 21" descr="Fast Forward with solid fill">
            <a:extLst>
              <a:ext uri="{FF2B5EF4-FFF2-40B4-BE49-F238E27FC236}">
                <a16:creationId xmlns:a16="http://schemas.microsoft.com/office/drawing/2014/main" id="{171E7AB4-BB9A-36B6-BA0E-067653E198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9EB95EA5-CA80-E9F7-1B6C-18F131B7495F}"/>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9C2CEFDD-F4AA-A6F0-3FC1-5F52E9DBC49A}"/>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8495CC8E-4201-0736-1CDB-46A307F895E9}"/>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6827EA51-0288-6FFF-CA8A-2A00C4212146}"/>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4A2A34CC-851B-B1CD-AD5D-CED4F4B33FFA}"/>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10E82E51-DE77-0C15-07FF-7CEA17359144}"/>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23529EE3-0C29-EAC3-12AF-C6FA0F4C8B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5AEED54D-CFEA-CAFE-F143-B55DFBB8AF0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D8391913-998B-90B1-6F65-442DEB1BC83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0F1986FE-2E77-7475-C2A1-4D4591E337C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9289B16F-24D9-776B-42E0-19D24560EBB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966040E8-4C02-C27F-FA25-B71D225D117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AE365AAF-665C-6EC4-5DA1-7D60CEE7A55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49" name="Text Placeholder 89">
            <a:extLst>
              <a:ext uri="{FF2B5EF4-FFF2-40B4-BE49-F238E27FC236}">
                <a16:creationId xmlns:a16="http://schemas.microsoft.com/office/drawing/2014/main" id="{A2893453-74C0-44E1-1C46-BB8066C3B91B}"/>
              </a:ext>
            </a:extLst>
          </p:cNvPr>
          <p:cNvSpPr txBox="1">
            <a:spLocks/>
          </p:cNvSpPr>
          <p:nvPr/>
        </p:nvSpPr>
        <p:spPr>
          <a:xfrm>
            <a:off x="838313" y="1584585"/>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Relative income profile has “aged”</a:t>
            </a:r>
          </a:p>
        </p:txBody>
      </p:sp>
      <p:sp>
        <p:nvSpPr>
          <p:cNvPr id="50" name="Text Placeholder 89">
            <a:extLst>
              <a:ext uri="{FF2B5EF4-FFF2-40B4-BE49-F238E27FC236}">
                <a16:creationId xmlns:a16="http://schemas.microsoft.com/office/drawing/2014/main" id="{302E3198-6069-3F84-56C6-7B95F02B563B}"/>
              </a:ext>
            </a:extLst>
          </p:cNvPr>
          <p:cNvSpPr txBox="1">
            <a:spLocks/>
          </p:cNvSpPr>
          <p:nvPr/>
        </p:nvSpPr>
        <p:spPr>
          <a:xfrm>
            <a:off x="6800850" y="1575414"/>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But inequity depends on the comparison</a:t>
            </a:r>
          </a:p>
        </p:txBody>
      </p:sp>
      <p:pic>
        <p:nvPicPr>
          <p:cNvPr id="4" name="Picture 3" descr="A graph of a change in fiscal transfer&#10;&#10;AI-generated content may be incorrect.">
            <a:extLst>
              <a:ext uri="{FF2B5EF4-FFF2-40B4-BE49-F238E27FC236}">
                <a16:creationId xmlns:a16="http://schemas.microsoft.com/office/drawing/2014/main" id="{4BAE5919-5AAE-CE50-892A-087FAF29A39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64236" y="2147911"/>
            <a:ext cx="3782686" cy="4180864"/>
          </a:xfrm>
          <a:prstGeom prst="rect">
            <a:avLst/>
          </a:prstGeom>
        </p:spPr>
      </p:pic>
      <p:pic>
        <p:nvPicPr>
          <p:cNvPr id="8" name="Picture 7" descr="A graph of retirement age&#10;&#10;AI-generated content may be incorrect.">
            <a:extLst>
              <a:ext uri="{FF2B5EF4-FFF2-40B4-BE49-F238E27FC236}">
                <a16:creationId xmlns:a16="http://schemas.microsoft.com/office/drawing/2014/main" id="{64F87D2C-22E8-65C0-8047-11E6551C7C1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7361" y="2176352"/>
            <a:ext cx="3782686" cy="4152423"/>
          </a:xfrm>
          <a:prstGeom prst="rect">
            <a:avLst/>
          </a:prstGeom>
        </p:spPr>
      </p:pic>
    </p:spTree>
    <p:extLst>
      <p:ext uri="{BB962C8B-B14F-4D97-AF65-F5344CB8AC3E}">
        <p14:creationId xmlns:p14="http://schemas.microsoft.com/office/powerpoint/2010/main" val="1850776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172B2-F9A7-67FD-996A-2E92EF5C24C0}"/>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3D1BF0E1-FEB4-A966-F778-42387F0230C7}"/>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13C73E9D-C09A-7411-48E2-13C948A6A448}"/>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36315CE7-CD3F-8021-DCF4-1123B361F0DB}"/>
              </a:ext>
            </a:extLst>
          </p:cNvPr>
          <p:cNvSpPr>
            <a:spLocks noGrp="1"/>
          </p:cNvSpPr>
          <p:nvPr>
            <p:ph type="sldNum" sz="quarter" idx="10"/>
          </p:nvPr>
        </p:nvSpPr>
        <p:spPr/>
        <p:txBody>
          <a:bodyPr/>
          <a:lstStyle/>
          <a:p>
            <a:fld id="{4F9AC08D-23A9-440E-BCB9-AA1E9877CC38}" type="slidenum">
              <a:rPr lang="en-US" smtClean="0"/>
              <a:pPr/>
              <a:t>25</a:t>
            </a:fld>
            <a:endParaRPr lang="en-US"/>
          </a:p>
        </p:txBody>
      </p:sp>
      <p:sp>
        <p:nvSpPr>
          <p:cNvPr id="63" name="Title 62">
            <a:extLst>
              <a:ext uri="{FF2B5EF4-FFF2-40B4-BE49-F238E27FC236}">
                <a16:creationId xmlns:a16="http://schemas.microsoft.com/office/drawing/2014/main" id="{2AB30312-365C-84B9-988A-51BA2265F967}"/>
              </a:ext>
            </a:extLst>
          </p:cNvPr>
          <p:cNvSpPr>
            <a:spLocks noGrp="1"/>
          </p:cNvSpPr>
          <p:nvPr>
            <p:ph type="title"/>
          </p:nvPr>
        </p:nvSpPr>
        <p:spPr/>
        <p:txBody>
          <a:bodyPr/>
          <a:lstStyle/>
          <a:p>
            <a:r>
              <a:rPr lang="en-AU" dirty="0"/>
              <a:t>Intergenerational equity and productivity</a:t>
            </a:r>
          </a:p>
        </p:txBody>
      </p:sp>
      <p:cxnSp>
        <p:nvCxnSpPr>
          <p:cNvPr id="5" name="Straight Connector 4">
            <a:extLst>
              <a:ext uri="{FF2B5EF4-FFF2-40B4-BE49-F238E27FC236}">
                <a16:creationId xmlns:a16="http://schemas.microsoft.com/office/drawing/2014/main" id="{5B5A81F7-F820-B8EF-9DCE-3D0386B0AFA6}"/>
              </a:ext>
            </a:extLst>
          </p:cNvPr>
          <p:cNvCxnSpPr>
            <a:cxnSpLocks/>
          </p:cNvCxnSpPr>
          <p:nvPr/>
        </p:nvCxnSpPr>
        <p:spPr>
          <a:xfrm>
            <a:off x="431289" y="1902051"/>
            <a:ext cx="5321811" cy="0"/>
          </a:xfrm>
          <a:prstGeom prst="line">
            <a:avLst/>
          </a:prstGeom>
          <a:noFill/>
          <a:ln w="9525" cap="flat" cmpd="sng" algn="ctr">
            <a:solidFill>
              <a:srgbClr val="000000"/>
            </a:solidFill>
            <a:prstDash val="solid"/>
            <a:headEnd type="none" w="med" len="med"/>
            <a:tailEnd type="none" w="med" len="med"/>
          </a:ln>
          <a:effectLst/>
        </p:spPr>
      </p:cxnSp>
      <p:cxnSp>
        <p:nvCxnSpPr>
          <p:cNvPr id="6" name="Straight Connector 5">
            <a:extLst>
              <a:ext uri="{FF2B5EF4-FFF2-40B4-BE49-F238E27FC236}">
                <a16:creationId xmlns:a16="http://schemas.microsoft.com/office/drawing/2014/main" id="{4E3ECBEF-1DEE-783C-87B9-79288F54C0AB}"/>
              </a:ext>
            </a:extLst>
          </p:cNvPr>
          <p:cNvCxnSpPr>
            <a:cxnSpLocks/>
          </p:cNvCxnSpPr>
          <p:nvPr/>
        </p:nvCxnSpPr>
        <p:spPr>
          <a:xfrm>
            <a:off x="6543675" y="1902051"/>
            <a:ext cx="5286107" cy="0"/>
          </a:xfrm>
          <a:prstGeom prst="line">
            <a:avLst/>
          </a:prstGeom>
          <a:noFill/>
          <a:ln w="9525" cap="flat" cmpd="sng" algn="ctr">
            <a:solidFill>
              <a:srgbClr val="000000"/>
            </a:solidFill>
            <a:prstDash val="solid"/>
            <a:headEnd type="none" w="med" len="med"/>
            <a:tailEnd type="none" w="med" len="med"/>
          </a:ln>
          <a:effectLst/>
        </p:spPr>
      </p:cxnSp>
      <p:pic>
        <p:nvPicPr>
          <p:cNvPr id="22" name="Graphic 21" descr="Fast Forward with solid fill">
            <a:extLst>
              <a:ext uri="{FF2B5EF4-FFF2-40B4-BE49-F238E27FC236}">
                <a16:creationId xmlns:a16="http://schemas.microsoft.com/office/drawing/2014/main" id="{AE22A8F6-2E9B-8FBB-FDB9-4F91A85A52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47594492-E69A-B4A5-F1EB-1A467E7CC672}"/>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E9D6344F-FF2A-27CC-2966-89DEFCF8B020}"/>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AFCC39C7-8D79-4645-2657-E237940DD007}"/>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A49FF91D-5FD3-B920-60CE-2FB2033662AD}"/>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17B49C79-1BD7-6B9A-1700-31FA1A707917}"/>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9125C099-BCCA-D26A-D755-360316080F85}"/>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8C6270EB-B9F9-C36D-830E-6509275B21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A9663F1F-6282-04FC-A8F6-7286C06F91F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8F69A6E7-1EA3-C954-2ACF-9796C94D462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8B188E0C-7F5A-7C25-47C8-79CDCD3D414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6A30C5C7-9847-7C53-0280-DD6EA8B50AB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75EFA46D-01B4-DC7F-DD10-EF74285FF40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C3BE4F91-94C0-4AF9-566E-6649F67E5C2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49" name="Text Placeholder 89">
            <a:extLst>
              <a:ext uri="{FF2B5EF4-FFF2-40B4-BE49-F238E27FC236}">
                <a16:creationId xmlns:a16="http://schemas.microsoft.com/office/drawing/2014/main" id="{FEFE8C32-DAC2-4F9F-4AD6-7ABB80B7BE28}"/>
              </a:ext>
            </a:extLst>
          </p:cNvPr>
          <p:cNvSpPr txBox="1">
            <a:spLocks/>
          </p:cNvSpPr>
          <p:nvPr/>
        </p:nvSpPr>
        <p:spPr>
          <a:xfrm>
            <a:off x="838313" y="1584585"/>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Cohorts with 0.6% productivity growth</a:t>
            </a:r>
          </a:p>
        </p:txBody>
      </p:sp>
      <p:sp>
        <p:nvSpPr>
          <p:cNvPr id="50" name="Text Placeholder 89">
            <a:extLst>
              <a:ext uri="{FF2B5EF4-FFF2-40B4-BE49-F238E27FC236}">
                <a16:creationId xmlns:a16="http://schemas.microsoft.com/office/drawing/2014/main" id="{F7628C13-2A72-8C2B-21B8-E091A3757BC0}"/>
              </a:ext>
            </a:extLst>
          </p:cNvPr>
          <p:cNvSpPr txBox="1">
            <a:spLocks/>
          </p:cNvSpPr>
          <p:nvPr/>
        </p:nvSpPr>
        <p:spPr>
          <a:xfrm>
            <a:off x="6800850" y="1575414"/>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Cohorts with 1.8% productivity growth</a:t>
            </a:r>
          </a:p>
        </p:txBody>
      </p:sp>
      <p:pic>
        <p:nvPicPr>
          <p:cNvPr id="4" name="Picture 3" descr="A graph of growth and age&#10;&#10;AI-generated content may be incorrect.">
            <a:extLst>
              <a:ext uri="{FF2B5EF4-FFF2-40B4-BE49-F238E27FC236}">
                <a16:creationId xmlns:a16="http://schemas.microsoft.com/office/drawing/2014/main" id="{97C383ED-FD62-E008-0612-78B20F9C758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6859" y="2335077"/>
            <a:ext cx="3574077" cy="3721877"/>
          </a:xfrm>
          <a:prstGeom prst="rect">
            <a:avLst/>
          </a:prstGeom>
        </p:spPr>
      </p:pic>
      <p:pic>
        <p:nvPicPr>
          <p:cNvPr id="8" name="Picture 7" descr="A graph with numbers and lines&#10;&#10;AI-generated content may be incorrect.">
            <a:extLst>
              <a:ext uri="{FF2B5EF4-FFF2-40B4-BE49-F238E27FC236}">
                <a16:creationId xmlns:a16="http://schemas.microsoft.com/office/drawing/2014/main" id="{D84BFDB1-F28C-7C98-0A46-A4EEC5C8D03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59461" y="2380704"/>
            <a:ext cx="3780435" cy="3936769"/>
          </a:xfrm>
          <a:prstGeom prst="rect">
            <a:avLst/>
          </a:prstGeom>
        </p:spPr>
      </p:pic>
    </p:spTree>
    <p:extLst>
      <p:ext uri="{BB962C8B-B14F-4D97-AF65-F5344CB8AC3E}">
        <p14:creationId xmlns:p14="http://schemas.microsoft.com/office/powerpoint/2010/main" val="1473045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27726-73C1-23A6-E9AF-98A6B69817F6}"/>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0A2E8F1E-1842-F77F-7760-528C222ABB81}"/>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18C7C9D0-5161-7D4C-33A3-CE855AE9A404}"/>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CE5EC533-C0E2-9187-4435-80C709F3E0C9}"/>
              </a:ext>
            </a:extLst>
          </p:cNvPr>
          <p:cNvSpPr>
            <a:spLocks noGrp="1"/>
          </p:cNvSpPr>
          <p:nvPr>
            <p:ph type="sldNum" sz="quarter" idx="10"/>
          </p:nvPr>
        </p:nvSpPr>
        <p:spPr/>
        <p:txBody>
          <a:bodyPr/>
          <a:lstStyle/>
          <a:p>
            <a:fld id="{4F9AC08D-23A9-440E-BCB9-AA1E9877CC38}" type="slidenum">
              <a:rPr lang="en-US" smtClean="0"/>
              <a:pPr/>
              <a:t>26</a:t>
            </a:fld>
            <a:endParaRPr lang="en-US"/>
          </a:p>
        </p:txBody>
      </p:sp>
      <p:sp>
        <p:nvSpPr>
          <p:cNvPr id="63" name="Title 62">
            <a:extLst>
              <a:ext uri="{FF2B5EF4-FFF2-40B4-BE49-F238E27FC236}">
                <a16:creationId xmlns:a16="http://schemas.microsoft.com/office/drawing/2014/main" id="{38655878-27CA-162E-6EEC-ABD999953DDB}"/>
              </a:ext>
            </a:extLst>
          </p:cNvPr>
          <p:cNvSpPr>
            <a:spLocks noGrp="1"/>
          </p:cNvSpPr>
          <p:nvPr>
            <p:ph type="title"/>
          </p:nvPr>
        </p:nvSpPr>
        <p:spPr/>
        <p:txBody>
          <a:bodyPr/>
          <a:lstStyle/>
          <a:p>
            <a:r>
              <a:rPr lang="en-AU" dirty="0"/>
              <a:t>In-kind supports</a:t>
            </a:r>
          </a:p>
        </p:txBody>
      </p:sp>
      <p:cxnSp>
        <p:nvCxnSpPr>
          <p:cNvPr id="5" name="Straight Connector 4">
            <a:extLst>
              <a:ext uri="{FF2B5EF4-FFF2-40B4-BE49-F238E27FC236}">
                <a16:creationId xmlns:a16="http://schemas.microsoft.com/office/drawing/2014/main" id="{9A1E894B-D93C-6C41-A03D-036249D15A15}"/>
              </a:ext>
            </a:extLst>
          </p:cNvPr>
          <p:cNvCxnSpPr>
            <a:cxnSpLocks/>
          </p:cNvCxnSpPr>
          <p:nvPr/>
        </p:nvCxnSpPr>
        <p:spPr>
          <a:xfrm>
            <a:off x="431289" y="1902051"/>
            <a:ext cx="5321811" cy="0"/>
          </a:xfrm>
          <a:prstGeom prst="line">
            <a:avLst/>
          </a:prstGeom>
          <a:noFill/>
          <a:ln w="9525" cap="flat" cmpd="sng" algn="ctr">
            <a:solidFill>
              <a:srgbClr val="000000"/>
            </a:solidFill>
            <a:prstDash val="solid"/>
            <a:headEnd type="none" w="med" len="med"/>
            <a:tailEnd type="none" w="med" len="med"/>
          </a:ln>
          <a:effectLst/>
        </p:spPr>
      </p:cxnSp>
      <p:cxnSp>
        <p:nvCxnSpPr>
          <p:cNvPr id="6" name="Straight Connector 5">
            <a:extLst>
              <a:ext uri="{FF2B5EF4-FFF2-40B4-BE49-F238E27FC236}">
                <a16:creationId xmlns:a16="http://schemas.microsoft.com/office/drawing/2014/main" id="{7FAD406B-C94B-2FB3-7AF4-AFC8A8AF5CC9}"/>
              </a:ext>
            </a:extLst>
          </p:cNvPr>
          <p:cNvCxnSpPr>
            <a:cxnSpLocks/>
          </p:cNvCxnSpPr>
          <p:nvPr/>
        </p:nvCxnSpPr>
        <p:spPr>
          <a:xfrm>
            <a:off x="6543675" y="1902051"/>
            <a:ext cx="5286107" cy="0"/>
          </a:xfrm>
          <a:prstGeom prst="line">
            <a:avLst/>
          </a:prstGeom>
          <a:noFill/>
          <a:ln w="9525" cap="flat" cmpd="sng" algn="ctr">
            <a:solidFill>
              <a:srgbClr val="000000"/>
            </a:solidFill>
            <a:prstDash val="solid"/>
            <a:headEnd type="none" w="med" len="med"/>
            <a:tailEnd type="none" w="med" len="med"/>
          </a:ln>
          <a:effectLst/>
        </p:spPr>
      </p:cxnSp>
      <p:pic>
        <p:nvPicPr>
          <p:cNvPr id="22" name="Graphic 21" descr="Fast Forward with solid fill">
            <a:extLst>
              <a:ext uri="{FF2B5EF4-FFF2-40B4-BE49-F238E27FC236}">
                <a16:creationId xmlns:a16="http://schemas.microsoft.com/office/drawing/2014/main" id="{2AFF9456-EA4C-F8A9-818B-F57423635A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267EEED6-E4D3-59A2-DA29-82DCE70D243D}"/>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D61AB60D-4D62-120E-4CD6-A6F368AE98AA}"/>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A6F2329C-F9A2-6667-6D1D-F67D25BEF11E}"/>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21289D85-B1ED-0C6D-C794-56F19DBE67DB}"/>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8BB3EABF-3491-D873-09B0-B69CE4F47F9B}"/>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833AFD69-F09C-D70F-938F-D1857CDE5156}"/>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A2F6DFE4-8CD3-0614-798D-5681318357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45EC5151-198D-5407-AAFA-FE5308EB5A3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92F84B20-7489-8A02-C1D0-29B58100EC7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71C231DC-8B91-AE59-15C8-094BCA17080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8DA34061-8400-384A-0F29-320060DDC37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A2E0D38C-58BB-5077-A186-22301FB7F78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B868B2D4-57EB-E9BD-7C51-45D0D43BB12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49" name="Text Placeholder 89">
            <a:extLst>
              <a:ext uri="{FF2B5EF4-FFF2-40B4-BE49-F238E27FC236}">
                <a16:creationId xmlns:a16="http://schemas.microsoft.com/office/drawing/2014/main" id="{F54D6EBA-8FF2-24D2-C8A6-B7AA3AD38619}"/>
              </a:ext>
            </a:extLst>
          </p:cNvPr>
          <p:cNvSpPr txBox="1">
            <a:spLocks/>
          </p:cNvSpPr>
          <p:nvPr/>
        </p:nvSpPr>
        <p:spPr>
          <a:xfrm>
            <a:off x="838313" y="1584585"/>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In-kind spending rising</a:t>
            </a:r>
          </a:p>
        </p:txBody>
      </p:sp>
      <p:sp>
        <p:nvSpPr>
          <p:cNvPr id="50" name="Text Placeholder 89">
            <a:extLst>
              <a:ext uri="{FF2B5EF4-FFF2-40B4-BE49-F238E27FC236}">
                <a16:creationId xmlns:a16="http://schemas.microsoft.com/office/drawing/2014/main" id="{B0A4BF51-A78D-8B40-FE91-702DE95A311C}"/>
              </a:ext>
            </a:extLst>
          </p:cNvPr>
          <p:cNvSpPr txBox="1">
            <a:spLocks/>
          </p:cNvSpPr>
          <p:nvPr/>
        </p:nvSpPr>
        <p:spPr>
          <a:xfrm>
            <a:off x="6800850" y="1575414"/>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In-kind spending less progressive</a:t>
            </a:r>
          </a:p>
        </p:txBody>
      </p:sp>
      <p:pic>
        <p:nvPicPr>
          <p:cNvPr id="4" name="Graphic 3">
            <a:extLst>
              <a:ext uri="{FF2B5EF4-FFF2-40B4-BE49-F238E27FC236}">
                <a16:creationId xmlns:a16="http://schemas.microsoft.com/office/drawing/2014/main" id="{938E1D91-5F4E-8772-C88D-C7B77BB1786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5804" y="2114059"/>
            <a:ext cx="4714875" cy="3667125"/>
          </a:xfrm>
          <a:prstGeom prst="rect">
            <a:avLst/>
          </a:prstGeom>
        </p:spPr>
      </p:pic>
      <p:pic>
        <p:nvPicPr>
          <p:cNvPr id="8" name="Graphic 7">
            <a:extLst>
              <a:ext uri="{FF2B5EF4-FFF2-40B4-BE49-F238E27FC236}">
                <a16:creationId xmlns:a16="http://schemas.microsoft.com/office/drawing/2014/main" id="{5E5FDAD9-C1D2-3316-AB74-921AB7D10C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96805" y="2158010"/>
            <a:ext cx="4067175" cy="3790950"/>
          </a:xfrm>
          <a:prstGeom prst="rect">
            <a:avLst/>
          </a:prstGeom>
        </p:spPr>
      </p:pic>
    </p:spTree>
    <p:extLst>
      <p:ext uri="{BB962C8B-B14F-4D97-AF65-F5344CB8AC3E}">
        <p14:creationId xmlns:p14="http://schemas.microsoft.com/office/powerpoint/2010/main" val="2814235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AFA8A-706A-912A-5490-736DA3B5AD3B}"/>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543BAB46-1112-8984-5BC8-9124F95B7283}"/>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D2E36D12-9D9B-B23E-708D-4467504B7A0B}"/>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812B8EA5-D7BB-6059-E23B-0E855F022CE8}"/>
              </a:ext>
            </a:extLst>
          </p:cNvPr>
          <p:cNvSpPr>
            <a:spLocks noGrp="1"/>
          </p:cNvSpPr>
          <p:nvPr>
            <p:ph type="sldNum" sz="quarter" idx="10"/>
          </p:nvPr>
        </p:nvSpPr>
        <p:spPr/>
        <p:txBody>
          <a:bodyPr/>
          <a:lstStyle/>
          <a:p>
            <a:fld id="{4F9AC08D-23A9-440E-BCB9-AA1E9877CC38}" type="slidenum">
              <a:rPr lang="en-US" smtClean="0"/>
              <a:pPr/>
              <a:t>27</a:t>
            </a:fld>
            <a:endParaRPr lang="en-US"/>
          </a:p>
        </p:txBody>
      </p:sp>
      <p:sp>
        <p:nvSpPr>
          <p:cNvPr id="63" name="Title 62">
            <a:extLst>
              <a:ext uri="{FF2B5EF4-FFF2-40B4-BE49-F238E27FC236}">
                <a16:creationId xmlns:a16="http://schemas.microsoft.com/office/drawing/2014/main" id="{D7991A13-F989-1404-7E9E-FC1442DBFF90}"/>
              </a:ext>
            </a:extLst>
          </p:cNvPr>
          <p:cNvSpPr>
            <a:spLocks noGrp="1"/>
          </p:cNvSpPr>
          <p:nvPr>
            <p:ph type="title"/>
          </p:nvPr>
        </p:nvSpPr>
        <p:spPr/>
        <p:txBody>
          <a:bodyPr/>
          <a:lstStyle/>
          <a:p>
            <a:r>
              <a:rPr lang="en-AU" dirty="0"/>
              <a:t>Health spending</a:t>
            </a:r>
          </a:p>
        </p:txBody>
      </p:sp>
      <p:cxnSp>
        <p:nvCxnSpPr>
          <p:cNvPr id="5" name="Straight Connector 4">
            <a:extLst>
              <a:ext uri="{FF2B5EF4-FFF2-40B4-BE49-F238E27FC236}">
                <a16:creationId xmlns:a16="http://schemas.microsoft.com/office/drawing/2014/main" id="{11488ED6-DC45-F615-584E-ACE1C7128522}"/>
              </a:ext>
            </a:extLst>
          </p:cNvPr>
          <p:cNvCxnSpPr>
            <a:cxnSpLocks/>
          </p:cNvCxnSpPr>
          <p:nvPr/>
        </p:nvCxnSpPr>
        <p:spPr>
          <a:xfrm>
            <a:off x="431289" y="1902051"/>
            <a:ext cx="5321811" cy="0"/>
          </a:xfrm>
          <a:prstGeom prst="line">
            <a:avLst/>
          </a:prstGeom>
          <a:noFill/>
          <a:ln w="9525" cap="flat" cmpd="sng" algn="ctr">
            <a:solidFill>
              <a:srgbClr val="000000"/>
            </a:solidFill>
            <a:prstDash val="solid"/>
            <a:headEnd type="none" w="med" len="med"/>
            <a:tailEnd type="none" w="med" len="med"/>
          </a:ln>
          <a:effectLst/>
        </p:spPr>
      </p:cxnSp>
      <p:cxnSp>
        <p:nvCxnSpPr>
          <p:cNvPr id="6" name="Straight Connector 5">
            <a:extLst>
              <a:ext uri="{FF2B5EF4-FFF2-40B4-BE49-F238E27FC236}">
                <a16:creationId xmlns:a16="http://schemas.microsoft.com/office/drawing/2014/main" id="{625482FA-340A-1E47-0638-D7E3A79AEB1D}"/>
              </a:ext>
            </a:extLst>
          </p:cNvPr>
          <p:cNvCxnSpPr>
            <a:cxnSpLocks/>
          </p:cNvCxnSpPr>
          <p:nvPr/>
        </p:nvCxnSpPr>
        <p:spPr>
          <a:xfrm>
            <a:off x="6543675" y="1902051"/>
            <a:ext cx="5286107" cy="0"/>
          </a:xfrm>
          <a:prstGeom prst="line">
            <a:avLst/>
          </a:prstGeom>
          <a:noFill/>
          <a:ln w="9525" cap="flat" cmpd="sng" algn="ctr">
            <a:solidFill>
              <a:srgbClr val="000000"/>
            </a:solidFill>
            <a:prstDash val="solid"/>
            <a:headEnd type="none" w="med" len="med"/>
            <a:tailEnd type="none" w="med" len="med"/>
          </a:ln>
          <a:effectLst/>
        </p:spPr>
      </p:cxnSp>
      <p:pic>
        <p:nvPicPr>
          <p:cNvPr id="22" name="Graphic 21" descr="Fast Forward with solid fill">
            <a:extLst>
              <a:ext uri="{FF2B5EF4-FFF2-40B4-BE49-F238E27FC236}">
                <a16:creationId xmlns:a16="http://schemas.microsoft.com/office/drawing/2014/main" id="{2266958B-685D-9A4A-C8D4-D55A322AE1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DEF09040-22B4-0B7F-EB26-0BD96CA02281}"/>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D16B42B6-836E-4A85-8B3B-5945B0E9E7CA}"/>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E565E59F-90F8-3858-2F41-A9CED2FFDE58}"/>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33A39C18-C165-E94F-315E-D9F5E0DE7997}"/>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D5A881D5-B169-2520-0BB3-403520B7324F}"/>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B6F316DD-0AE5-5A6D-DADB-7FC8C65F42A2}"/>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14AADAF6-44D0-BA8B-66A9-1BA1524F60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6C4AFF95-C927-E4EC-FEF3-1261C9F9613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4060275C-AB24-3CD6-1027-6269414AE35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C17DBB9F-B28B-A712-7D5E-CBD6E9F3C32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7C6EAD27-F06C-ACC8-1C30-AAC369288E2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FDB1D613-6236-9BE6-5608-0B62465616F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098991EB-6260-AF9B-78E9-5F3D575B7AB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49" name="Text Placeholder 89">
            <a:extLst>
              <a:ext uri="{FF2B5EF4-FFF2-40B4-BE49-F238E27FC236}">
                <a16:creationId xmlns:a16="http://schemas.microsoft.com/office/drawing/2014/main" id="{31F7E3E4-7E07-1835-1635-B97243DC4E73}"/>
              </a:ext>
            </a:extLst>
          </p:cNvPr>
          <p:cNvSpPr txBox="1">
            <a:spLocks/>
          </p:cNvSpPr>
          <p:nvPr/>
        </p:nvSpPr>
        <p:spPr>
          <a:xfrm>
            <a:off x="838313" y="1584585"/>
            <a:ext cx="448598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Health spending has risen per person</a:t>
            </a:r>
          </a:p>
        </p:txBody>
      </p:sp>
      <p:sp>
        <p:nvSpPr>
          <p:cNvPr id="50" name="Text Placeholder 89">
            <a:extLst>
              <a:ext uri="{FF2B5EF4-FFF2-40B4-BE49-F238E27FC236}">
                <a16:creationId xmlns:a16="http://schemas.microsoft.com/office/drawing/2014/main" id="{F985546B-325F-3F17-BC10-4C9497729721}"/>
              </a:ext>
            </a:extLst>
          </p:cNvPr>
          <p:cNvSpPr txBox="1">
            <a:spLocks/>
          </p:cNvSpPr>
          <p:nvPr/>
        </p:nvSpPr>
        <p:spPr>
          <a:xfrm>
            <a:off x="6800850" y="1575414"/>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But roughly in line with “benchmarks”</a:t>
            </a:r>
          </a:p>
        </p:txBody>
      </p:sp>
      <p:pic>
        <p:nvPicPr>
          <p:cNvPr id="4" name="Graphic 3">
            <a:extLst>
              <a:ext uri="{FF2B5EF4-FFF2-40B4-BE49-F238E27FC236}">
                <a16:creationId xmlns:a16="http://schemas.microsoft.com/office/drawing/2014/main" id="{0FD74C15-282C-AECA-F8BF-C95B64021E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67188" y="2484647"/>
            <a:ext cx="4839079" cy="2967877"/>
          </a:xfrm>
          <a:prstGeom prst="rect">
            <a:avLst/>
          </a:prstGeom>
        </p:spPr>
      </p:pic>
      <p:pic>
        <p:nvPicPr>
          <p:cNvPr id="9" name="Graphic 8">
            <a:extLst>
              <a:ext uri="{FF2B5EF4-FFF2-40B4-BE49-F238E27FC236}">
                <a16:creationId xmlns:a16="http://schemas.microsoft.com/office/drawing/2014/main" id="{D3EE6FC2-E599-2F2D-00EE-327DEE0007F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4375" y="2329642"/>
            <a:ext cx="5038725" cy="3429000"/>
          </a:xfrm>
          <a:prstGeom prst="rect">
            <a:avLst/>
          </a:prstGeom>
        </p:spPr>
      </p:pic>
    </p:spTree>
    <p:extLst>
      <p:ext uri="{BB962C8B-B14F-4D97-AF65-F5344CB8AC3E}">
        <p14:creationId xmlns:p14="http://schemas.microsoft.com/office/powerpoint/2010/main" val="231327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8A1B7-F23C-14D5-651F-95D089317550}"/>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F774B250-B022-5025-620F-1C8B5BC14070}"/>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543BAB46-1112-8984-5BC8-9124F95B7283}"/>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A188B576-C95D-01F2-EDFA-5D4015586F8F}"/>
              </a:ext>
            </a:extLst>
          </p:cNvPr>
          <p:cNvSpPr>
            <a:spLocks noGrp="1"/>
          </p:cNvSpPr>
          <p:nvPr>
            <p:ph type="sldNum" sz="quarter" idx="10"/>
          </p:nvPr>
        </p:nvSpPr>
        <p:spPr/>
        <p:txBody>
          <a:bodyPr/>
          <a:lstStyle/>
          <a:p>
            <a:fld id="{4F9AC08D-23A9-440E-BCB9-AA1E9877CC38}" type="slidenum">
              <a:rPr lang="en-US" smtClean="0"/>
              <a:pPr/>
              <a:t>28</a:t>
            </a:fld>
            <a:endParaRPr lang="en-US"/>
          </a:p>
        </p:txBody>
      </p:sp>
      <p:sp>
        <p:nvSpPr>
          <p:cNvPr id="63" name="Title 62">
            <a:extLst>
              <a:ext uri="{FF2B5EF4-FFF2-40B4-BE49-F238E27FC236}">
                <a16:creationId xmlns:a16="http://schemas.microsoft.com/office/drawing/2014/main" id="{30848EED-702B-2AC8-DD9E-6737B1342618}"/>
              </a:ext>
            </a:extLst>
          </p:cNvPr>
          <p:cNvSpPr>
            <a:spLocks noGrp="1"/>
          </p:cNvSpPr>
          <p:nvPr>
            <p:ph type="title"/>
          </p:nvPr>
        </p:nvSpPr>
        <p:spPr/>
        <p:txBody>
          <a:bodyPr/>
          <a:lstStyle/>
          <a:p>
            <a:r>
              <a:rPr lang="en-AU" dirty="0"/>
              <a:t>Education spending</a:t>
            </a:r>
          </a:p>
        </p:txBody>
      </p:sp>
      <p:cxnSp>
        <p:nvCxnSpPr>
          <p:cNvPr id="5" name="Straight Connector 4">
            <a:extLst>
              <a:ext uri="{FF2B5EF4-FFF2-40B4-BE49-F238E27FC236}">
                <a16:creationId xmlns:a16="http://schemas.microsoft.com/office/drawing/2014/main" id="{E8BEC797-F7C0-1C28-2631-26A9F5FB3A7C}"/>
              </a:ext>
            </a:extLst>
          </p:cNvPr>
          <p:cNvCxnSpPr>
            <a:cxnSpLocks/>
          </p:cNvCxnSpPr>
          <p:nvPr/>
        </p:nvCxnSpPr>
        <p:spPr>
          <a:xfrm>
            <a:off x="431289" y="1902051"/>
            <a:ext cx="5321811" cy="0"/>
          </a:xfrm>
          <a:prstGeom prst="line">
            <a:avLst/>
          </a:prstGeom>
          <a:noFill/>
          <a:ln w="9525" cap="flat" cmpd="sng" algn="ctr">
            <a:solidFill>
              <a:srgbClr val="000000"/>
            </a:solidFill>
            <a:prstDash val="solid"/>
            <a:headEnd type="none" w="med" len="med"/>
            <a:tailEnd type="none" w="med" len="med"/>
          </a:ln>
          <a:effectLst/>
        </p:spPr>
      </p:cxnSp>
      <p:cxnSp>
        <p:nvCxnSpPr>
          <p:cNvPr id="6" name="Straight Connector 5">
            <a:extLst>
              <a:ext uri="{FF2B5EF4-FFF2-40B4-BE49-F238E27FC236}">
                <a16:creationId xmlns:a16="http://schemas.microsoft.com/office/drawing/2014/main" id="{94653976-3483-556E-F3D6-6823B4C834DE}"/>
              </a:ext>
            </a:extLst>
          </p:cNvPr>
          <p:cNvCxnSpPr>
            <a:cxnSpLocks/>
          </p:cNvCxnSpPr>
          <p:nvPr/>
        </p:nvCxnSpPr>
        <p:spPr>
          <a:xfrm>
            <a:off x="6543675" y="1902051"/>
            <a:ext cx="5286107" cy="0"/>
          </a:xfrm>
          <a:prstGeom prst="line">
            <a:avLst/>
          </a:prstGeom>
          <a:noFill/>
          <a:ln w="9525" cap="flat" cmpd="sng" algn="ctr">
            <a:solidFill>
              <a:srgbClr val="000000"/>
            </a:solidFill>
            <a:prstDash val="solid"/>
            <a:headEnd type="none" w="med" len="med"/>
            <a:tailEnd type="none" w="med" len="med"/>
          </a:ln>
          <a:effectLst/>
        </p:spPr>
      </p:cxnSp>
      <p:pic>
        <p:nvPicPr>
          <p:cNvPr id="22" name="Graphic 21" descr="Fast Forward with solid fill">
            <a:extLst>
              <a:ext uri="{FF2B5EF4-FFF2-40B4-BE49-F238E27FC236}">
                <a16:creationId xmlns:a16="http://schemas.microsoft.com/office/drawing/2014/main" id="{8ECE60E0-10B9-CDB3-C27B-B44863969E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ECD7953C-0DEF-B6CD-0B85-342F458B5AD1}"/>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89954BBC-3B67-54D1-FBA8-957DC9A450B2}"/>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648AB385-F778-74BC-5BB9-4DE5648E21F1}"/>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C90BDF4F-2083-89C7-0E51-8A713E10C7DD}"/>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1C42289D-F078-1E9D-4B05-99C7AB827C88}"/>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3F05EE21-E4CF-E0D3-9D53-783C4A5F9AD7}"/>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29E18D7F-70BE-3DA3-A1AE-B56A1474B7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EAE5240B-BB04-D535-C51F-21463385C6B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2229C717-F261-266A-FD59-4855799D268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896A3796-0BBD-1226-908D-50258BC4731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C32AA766-3B57-B675-E224-5993C8C7161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2F738B0B-2CF7-A1AB-80F3-EC52BFC148E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7ED32436-90E1-17F1-AD36-E5D26774B66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49" name="Text Placeholder 89">
            <a:extLst>
              <a:ext uri="{FF2B5EF4-FFF2-40B4-BE49-F238E27FC236}">
                <a16:creationId xmlns:a16="http://schemas.microsoft.com/office/drawing/2014/main" id="{809096E1-AD05-FEDA-51C5-7DCA12EAE64E}"/>
              </a:ext>
            </a:extLst>
          </p:cNvPr>
          <p:cNvSpPr txBox="1">
            <a:spLocks/>
          </p:cNvSpPr>
          <p:nvPr/>
        </p:nvSpPr>
        <p:spPr>
          <a:xfrm>
            <a:off x="838313" y="1584585"/>
            <a:ext cx="448598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Education spending has exceeded benchmarks</a:t>
            </a:r>
          </a:p>
        </p:txBody>
      </p:sp>
      <p:sp>
        <p:nvSpPr>
          <p:cNvPr id="50" name="Text Placeholder 89">
            <a:extLst>
              <a:ext uri="{FF2B5EF4-FFF2-40B4-BE49-F238E27FC236}">
                <a16:creationId xmlns:a16="http://schemas.microsoft.com/office/drawing/2014/main" id="{2888F04A-7CC0-357E-FDBE-60656D47BD9C}"/>
              </a:ext>
            </a:extLst>
          </p:cNvPr>
          <p:cNvSpPr txBox="1">
            <a:spLocks/>
          </p:cNvSpPr>
          <p:nvPr/>
        </p:nvSpPr>
        <p:spPr>
          <a:xfrm>
            <a:off x="6800850" y="1575414"/>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School expenditure and PISA scores</a:t>
            </a:r>
          </a:p>
        </p:txBody>
      </p:sp>
      <p:pic>
        <p:nvPicPr>
          <p:cNvPr id="8" name="Graphic 7">
            <a:extLst>
              <a:ext uri="{FF2B5EF4-FFF2-40B4-BE49-F238E27FC236}">
                <a16:creationId xmlns:a16="http://schemas.microsoft.com/office/drawing/2014/main" id="{E891A526-F5D0-89FA-D4A0-C12FBDBA704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4465" y="2523285"/>
            <a:ext cx="5423688" cy="3326426"/>
          </a:xfrm>
          <a:prstGeom prst="rect">
            <a:avLst/>
          </a:prstGeom>
        </p:spPr>
      </p:pic>
      <p:pic>
        <p:nvPicPr>
          <p:cNvPr id="10" name="Graphic 9">
            <a:extLst>
              <a:ext uri="{FF2B5EF4-FFF2-40B4-BE49-F238E27FC236}">
                <a16:creationId xmlns:a16="http://schemas.microsoft.com/office/drawing/2014/main" id="{BE93082D-430C-0BB0-1A16-9E30D6C7223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27196" y="2210629"/>
            <a:ext cx="4581202" cy="3729746"/>
          </a:xfrm>
          <a:prstGeom prst="rect">
            <a:avLst/>
          </a:prstGeom>
        </p:spPr>
      </p:pic>
    </p:spTree>
    <p:extLst>
      <p:ext uri="{BB962C8B-B14F-4D97-AF65-F5344CB8AC3E}">
        <p14:creationId xmlns:p14="http://schemas.microsoft.com/office/powerpoint/2010/main" val="366483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A455E-AA20-A859-F64A-91EB02E5BA7E}"/>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29CA4ED7-2C23-7DE1-D171-66BF4ED07F14}"/>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5412032F-C466-D159-520A-8C6EB0C27E53}"/>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338978D9-2B09-19F7-D5F0-81804AB0AFE0}"/>
              </a:ext>
            </a:extLst>
          </p:cNvPr>
          <p:cNvSpPr>
            <a:spLocks noGrp="1"/>
          </p:cNvSpPr>
          <p:nvPr>
            <p:ph type="sldNum" sz="quarter" idx="10"/>
          </p:nvPr>
        </p:nvSpPr>
        <p:spPr/>
        <p:txBody>
          <a:bodyPr/>
          <a:lstStyle/>
          <a:p>
            <a:fld id="{4F9AC08D-23A9-440E-BCB9-AA1E9877CC38}" type="slidenum">
              <a:rPr lang="en-US" smtClean="0"/>
              <a:pPr/>
              <a:t>29</a:t>
            </a:fld>
            <a:endParaRPr lang="en-US"/>
          </a:p>
        </p:txBody>
      </p:sp>
      <p:sp>
        <p:nvSpPr>
          <p:cNvPr id="63" name="Title 62">
            <a:extLst>
              <a:ext uri="{FF2B5EF4-FFF2-40B4-BE49-F238E27FC236}">
                <a16:creationId xmlns:a16="http://schemas.microsoft.com/office/drawing/2014/main" id="{75B6D24B-E4C1-93CB-3289-C820E4D16EBE}"/>
              </a:ext>
            </a:extLst>
          </p:cNvPr>
          <p:cNvSpPr>
            <a:spLocks noGrp="1"/>
          </p:cNvSpPr>
          <p:nvPr>
            <p:ph type="title"/>
          </p:nvPr>
        </p:nvSpPr>
        <p:spPr/>
        <p:txBody>
          <a:bodyPr/>
          <a:lstStyle/>
          <a:p>
            <a:r>
              <a:rPr lang="en-AU" dirty="0"/>
              <a:t>CGT discount</a:t>
            </a:r>
          </a:p>
        </p:txBody>
      </p:sp>
      <p:cxnSp>
        <p:nvCxnSpPr>
          <p:cNvPr id="5" name="Straight Connector 4">
            <a:extLst>
              <a:ext uri="{FF2B5EF4-FFF2-40B4-BE49-F238E27FC236}">
                <a16:creationId xmlns:a16="http://schemas.microsoft.com/office/drawing/2014/main" id="{723F2C44-A1DB-B0CF-1694-3AF04B0AAA70}"/>
              </a:ext>
            </a:extLst>
          </p:cNvPr>
          <p:cNvCxnSpPr>
            <a:cxnSpLocks/>
          </p:cNvCxnSpPr>
          <p:nvPr/>
        </p:nvCxnSpPr>
        <p:spPr>
          <a:xfrm>
            <a:off x="431289" y="1902051"/>
            <a:ext cx="5321811" cy="0"/>
          </a:xfrm>
          <a:prstGeom prst="line">
            <a:avLst/>
          </a:prstGeom>
          <a:noFill/>
          <a:ln w="9525" cap="flat" cmpd="sng" algn="ctr">
            <a:solidFill>
              <a:srgbClr val="000000"/>
            </a:solidFill>
            <a:prstDash val="solid"/>
            <a:headEnd type="none" w="med" len="med"/>
            <a:tailEnd type="none" w="med" len="med"/>
          </a:ln>
          <a:effectLst/>
        </p:spPr>
      </p:cxnSp>
      <p:cxnSp>
        <p:nvCxnSpPr>
          <p:cNvPr id="6" name="Straight Connector 5">
            <a:extLst>
              <a:ext uri="{FF2B5EF4-FFF2-40B4-BE49-F238E27FC236}">
                <a16:creationId xmlns:a16="http://schemas.microsoft.com/office/drawing/2014/main" id="{9E2744EE-4962-4908-1FF8-3BD840D96DD9}"/>
              </a:ext>
            </a:extLst>
          </p:cNvPr>
          <p:cNvCxnSpPr>
            <a:cxnSpLocks/>
          </p:cNvCxnSpPr>
          <p:nvPr/>
        </p:nvCxnSpPr>
        <p:spPr>
          <a:xfrm>
            <a:off x="6543675" y="1902051"/>
            <a:ext cx="5286107" cy="0"/>
          </a:xfrm>
          <a:prstGeom prst="line">
            <a:avLst/>
          </a:prstGeom>
          <a:noFill/>
          <a:ln w="9525" cap="flat" cmpd="sng" algn="ctr">
            <a:solidFill>
              <a:srgbClr val="000000"/>
            </a:solidFill>
            <a:prstDash val="solid"/>
            <a:headEnd type="none" w="med" len="med"/>
            <a:tailEnd type="none" w="med" len="med"/>
          </a:ln>
          <a:effectLst/>
        </p:spPr>
      </p:cxnSp>
      <p:pic>
        <p:nvPicPr>
          <p:cNvPr id="22" name="Graphic 21" descr="Fast Forward with solid fill">
            <a:extLst>
              <a:ext uri="{FF2B5EF4-FFF2-40B4-BE49-F238E27FC236}">
                <a16:creationId xmlns:a16="http://schemas.microsoft.com/office/drawing/2014/main" id="{F8002CB1-06D3-39FF-4580-F2619B4C3D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4C50CC06-F056-7544-1EB4-4F273FB60A45}"/>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1572D60A-0395-8064-3564-89E2575EBD01}"/>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4BF18A4C-120A-CB6D-5868-FDAF6B9CD68D}"/>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610832F0-78CA-5256-8393-5A292D4BF834}"/>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5E29A443-1DB8-8EE2-61ED-5BF43CA7F0E4}"/>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61292301-6C84-4506-AB6A-46E3B36763C7}"/>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6D157B7F-4E2D-9E37-BC3C-A29DFAFAD0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D78CE6B8-1B64-22E2-5665-FEE04EEF078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25D968F2-CD60-BA50-02AA-D468DCEFB86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2A7C98C8-F938-C0E0-DB44-375B69EE501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4D22BFE7-1CCA-A8BF-E38E-7C5B9B28BB5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5C7E35A0-E016-ABAD-BAE9-1A63954024A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A8DE5660-8695-0FED-806D-86359E2A5CA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49" name="Text Placeholder 89">
            <a:extLst>
              <a:ext uri="{FF2B5EF4-FFF2-40B4-BE49-F238E27FC236}">
                <a16:creationId xmlns:a16="http://schemas.microsoft.com/office/drawing/2014/main" id="{2333DD6C-82DA-7879-59AB-37C585C93A92}"/>
              </a:ext>
            </a:extLst>
          </p:cNvPr>
          <p:cNvSpPr txBox="1">
            <a:spLocks/>
          </p:cNvSpPr>
          <p:nvPr/>
        </p:nvSpPr>
        <p:spPr>
          <a:xfrm>
            <a:off x="838313" y="1584585"/>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FY22 tax rates</a:t>
            </a:r>
          </a:p>
        </p:txBody>
      </p:sp>
      <p:sp>
        <p:nvSpPr>
          <p:cNvPr id="50" name="Text Placeholder 89">
            <a:extLst>
              <a:ext uri="{FF2B5EF4-FFF2-40B4-BE49-F238E27FC236}">
                <a16:creationId xmlns:a16="http://schemas.microsoft.com/office/drawing/2014/main" id="{63C4322F-2DEF-D51D-5FC7-61ECA3A70D41}"/>
              </a:ext>
            </a:extLst>
          </p:cNvPr>
          <p:cNvSpPr txBox="1">
            <a:spLocks/>
          </p:cNvSpPr>
          <p:nvPr/>
        </p:nvSpPr>
        <p:spPr>
          <a:xfrm>
            <a:off x="6800850" y="1575414"/>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Ten-year tax rates</a:t>
            </a:r>
          </a:p>
        </p:txBody>
      </p:sp>
      <p:pic>
        <p:nvPicPr>
          <p:cNvPr id="4" name="Graphic 3">
            <a:extLst>
              <a:ext uri="{FF2B5EF4-FFF2-40B4-BE49-F238E27FC236}">
                <a16:creationId xmlns:a16="http://schemas.microsoft.com/office/drawing/2014/main" id="{EC4E6934-FF7D-76C8-8ACA-140048DAAF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7296" y="2305598"/>
            <a:ext cx="4258777" cy="3538984"/>
          </a:xfrm>
          <a:prstGeom prst="rect">
            <a:avLst/>
          </a:prstGeom>
        </p:spPr>
      </p:pic>
      <p:pic>
        <p:nvPicPr>
          <p:cNvPr id="9" name="Graphic 8">
            <a:extLst>
              <a:ext uri="{FF2B5EF4-FFF2-40B4-BE49-F238E27FC236}">
                <a16:creationId xmlns:a16="http://schemas.microsoft.com/office/drawing/2014/main" id="{A236091B-4F96-54B3-82A0-32CCF4D10BE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06454" y="2405993"/>
            <a:ext cx="3795440" cy="3613687"/>
          </a:xfrm>
          <a:prstGeom prst="rect">
            <a:avLst/>
          </a:prstGeom>
        </p:spPr>
      </p:pic>
    </p:spTree>
    <p:extLst>
      <p:ext uri="{BB962C8B-B14F-4D97-AF65-F5344CB8AC3E}">
        <p14:creationId xmlns:p14="http://schemas.microsoft.com/office/powerpoint/2010/main" val="244389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F75F3-AB4B-7C99-1100-347F1F1D2018}"/>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12082E96-B1DB-488C-2BCB-7AD344A51A51}"/>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0E001E93-A852-3916-0167-EDA7C34BA143}"/>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EBC1B33E-C63C-50AF-4ED2-2DCED86888C0}"/>
              </a:ext>
            </a:extLst>
          </p:cNvPr>
          <p:cNvSpPr>
            <a:spLocks noGrp="1"/>
          </p:cNvSpPr>
          <p:nvPr>
            <p:ph type="sldNum" sz="quarter" idx="10"/>
          </p:nvPr>
        </p:nvSpPr>
        <p:spPr/>
        <p:txBody>
          <a:bodyPr/>
          <a:lstStyle/>
          <a:p>
            <a:fld id="{4F9AC08D-23A9-440E-BCB9-AA1E9877CC38}" type="slidenum">
              <a:rPr lang="en-US" smtClean="0"/>
              <a:pPr/>
              <a:t>3</a:t>
            </a:fld>
            <a:endParaRPr lang="en-US"/>
          </a:p>
        </p:txBody>
      </p:sp>
      <p:sp>
        <p:nvSpPr>
          <p:cNvPr id="63" name="Title 62">
            <a:extLst>
              <a:ext uri="{FF2B5EF4-FFF2-40B4-BE49-F238E27FC236}">
                <a16:creationId xmlns:a16="http://schemas.microsoft.com/office/drawing/2014/main" id="{67CD9CCE-1999-B97E-CEB4-13392A1B8919}"/>
              </a:ext>
            </a:extLst>
          </p:cNvPr>
          <p:cNvSpPr>
            <a:spLocks noGrp="1"/>
          </p:cNvSpPr>
          <p:nvPr>
            <p:ph type="title"/>
          </p:nvPr>
        </p:nvSpPr>
        <p:spPr/>
        <p:txBody>
          <a:bodyPr/>
          <a:lstStyle/>
          <a:p>
            <a:r>
              <a:rPr lang="en-AU" dirty="0"/>
              <a:t>Borrowing has become a habit</a:t>
            </a:r>
          </a:p>
        </p:txBody>
      </p:sp>
      <p:pic>
        <p:nvPicPr>
          <p:cNvPr id="22" name="Graphic 21" descr="Fast Forward with solid fill">
            <a:extLst>
              <a:ext uri="{FF2B5EF4-FFF2-40B4-BE49-F238E27FC236}">
                <a16:creationId xmlns:a16="http://schemas.microsoft.com/office/drawing/2014/main" id="{8A7DC35E-9111-89FC-0DF2-34C4EDDDB7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BCE43D11-4DAB-A5CF-E202-040E6632B3CA}"/>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8A7441C4-6D31-29F8-DE03-12678DCCCA51}"/>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E099907B-C9BC-CEC0-0B10-848BD8B2CB69}"/>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1CD66B8D-A529-4494-149E-A8CA680385C6}"/>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C4C4DFC4-F0FE-04C1-A992-D49A750381D0}"/>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931C713A-6448-0E15-31C1-0D6A74981E82}"/>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1E5F5A1F-A95A-14E8-B9EE-E424EC43CF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00A884EF-9367-0034-FEA5-499E033E347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93209A04-50C4-06F7-A8D7-124617DCB52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6668232C-35E3-EB4B-12D7-3FE60A68359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21EF67C4-2DAE-430F-3501-2830D496BC7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25110056-DD96-907C-92B4-60E3FA0638D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C0148140-459F-F45B-D11E-E086C079240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5" name="TextBox 4">
            <a:extLst>
              <a:ext uri="{FF2B5EF4-FFF2-40B4-BE49-F238E27FC236}">
                <a16:creationId xmlns:a16="http://schemas.microsoft.com/office/drawing/2014/main" id="{8DAD8F00-3429-2C50-CA0E-02C2FEB8A6EA}"/>
              </a:ext>
            </a:extLst>
          </p:cNvPr>
          <p:cNvSpPr txBox="1"/>
          <p:nvPr/>
        </p:nvSpPr>
        <p:spPr>
          <a:xfrm>
            <a:off x="378797" y="1114122"/>
            <a:ext cx="10487436" cy="375552"/>
          </a:xfrm>
          <a:prstGeom prst="rect">
            <a:avLst/>
          </a:prstGeom>
          <a:noFill/>
        </p:spPr>
        <p:txBody>
          <a:bodyPr wrap="square">
            <a:spAutoFit/>
          </a:bodyPr>
          <a:lstStyle/>
          <a:p>
            <a:pPr marR="0" lvl="0">
              <a:lnSpc>
                <a:spcPct val="107000"/>
              </a:lnSpc>
              <a:spcAft>
                <a:spcPts val="800"/>
              </a:spcAft>
            </a:pPr>
            <a:r>
              <a:rPr lang="en-AU" sz="1800" i="1" kern="100" dirty="0">
                <a:effectLst/>
                <a:latin typeface="Calibri" panose="020F0502020204030204" pitchFamily="34" charset="0"/>
                <a:ea typeface="Calibri" panose="020F0502020204030204" pitchFamily="34" charset="0"/>
                <a:cs typeface="Times New Roman" panose="02020603050405020304" pitchFamily="18" charset="0"/>
              </a:rPr>
              <a:t>By 2028, Australia is projected to have run 20 consecutive deficits on a consolidated (state and federal) basis.</a:t>
            </a:r>
          </a:p>
        </p:txBody>
      </p:sp>
      <p:pic>
        <p:nvPicPr>
          <p:cNvPr id="9" name="Graphic 8">
            <a:extLst>
              <a:ext uri="{FF2B5EF4-FFF2-40B4-BE49-F238E27FC236}">
                <a16:creationId xmlns:a16="http://schemas.microsoft.com/office/drawing/2014/main" id="{7FF35C7F-0690-BA48-F822-DD0F4F0467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8525" y="2057262"/>
            <a:ext cx="3620579" cy="3916345"/>
          </a:xfrm>
          <a:prstGeom prst="rect">
            <a:avLst/>
          </a:prstGeom>
        </p:spPr>
      </p:pic>
      <p:pic>
        <p:nvPicPr>
          <p:cNvPr id="11" name="Graphic 10">
            <a:extLst>
              <a:ext uri="{FF2B5EF4-FFF2-40B4-BE49-F238E27FC236}">
                <a16:creationId xmlns:a16="http://schemas.microsoft.com/office/drawing/2014/main" id="{C9A9DF63-822A-CD61-C852-57B9F298B26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66410" y="2070037"/>
            <a:ext cx="3536946" cy="3825880"/>
          </a:xfrm>
          <a:prstGeom prst="rect">
            <a:avLst/>
          </a:prstGeom>
        </p:spPr>
      </p:pic>
      <p:cxnSp>
        <p:nvCxnSpPr>
          <p:cNvPr id="3" name="Straight Connector 2">
            <a:extLst>
              <a:ext uri="{FF2B5EF4-FFF2-40B4-BE49-F238E27FC236}">
                <a16:creationId xmlns:a16="http://schemas.microsoft.com/office/drawing/2014/main" id="{B02BBD15-56E0-AD52-1A2D-837C5AF2680D}"/>
              </a:ext>
            </a:extLst>
          </p:cNvPr>
          <p:cNvCxnSpPr>
            <a:cxnSpLocks/>
          </p:cNvCxnSpPr>
          <p:nvPr/>
        </p:nvCxnSpPr>
        <p:spPr>
          <a:xfrm>
            <a:off x="573967" y="2057262"/>
            <a:ext cx="5286107" cy="0"/>
          </a:xfrm>
          <a:prstGeom prst="line">
            <a:avLst/>
          </a:prstGeom>
          <a:noFill/>
          <a:ln w="9525" cap="flat" cmpd="sng" algn="ctr">
            <a:solidFill>
              <a:srgbClr val="000000"/>
            </a:solidFill>
            <a:prstDash val="solid"/>
            <a:headEnd type="none" w="med" len="med"/>
            <a:tailEnd type="none" w="med" len="med"/>
          </a:ln>
          <a:effectLst/>
        </p:spPr>
      </p:cxnSp>
      <p:sp>
        <p:nvSpPr>
          <p:cNvPr id="4" name="Text Placeholder 89">
            <a:extLst>
              <a:ext uri="{FF2B5EF4-FFF2-40B4-BE49-F238E27FC236}">
                <a16:creationId xmlns:a16="http://schemas.microsoft.com/office/drawing/2014/main" id="{F53D4DE5-00D9-4F04-BF64-A4665BEF350B}"/>
              </a:ext>
            </a:extLst>
          </p:cNvPr>
          <p:cNvSpPr txBox="1">
            <a:spLocks/>
          </p:cNvSpPr>
          <p:nvPr/>
        </p:nvSpPr>
        <p:spPr>
          <a:xfrm>
            <a:off x="831142" y="1730625"/>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Consolidated deficits persist</a:t>
            </a:r>
          </a:p>
        </p:txBody>
      </p:sp>
      <p:cxnSp>
        <p:nvCxnSpPr>
          <p:cNvPr id="6" name="Straight Connector 5">
            <a:extLst>
              <a:ext uri="{FF2B5EF4-FFF2-40B4-BE49-F238E27FC236}">
                <a16:creationId xmlns:a16="http://schemas.microsoft.com/office/drawing/2014/main" id="{DB58B6D7-1650-5E03-4E51-870ECAB82532}"/>
              </a:ext>
            </a:extLst>
          </p:cNvPr>
          <p:cNvCxnSpPr>
            <a:cxnSpLocks/>
          </p:cNvCxnSpPr>
          <p:nvPr/>
        </p:nvCxnSpPr>
        <p:spPr>
          <a:xfrm>
            <a:off x="6329265" y="2038398"/>
            <a:ext cx="5286107" cy="0"/>
          </a:xfrm>
          <a:prstGeom prst="line">
            <a:avLst/>
          </a:prstGeom>
          <a:noFill/>
          <a:ln w="9525" cap="flat" cmpd="sng" algn="ctr">
            <a:solidFill>
              <a:srgbClr val="000000"/>
            </a:solidFill>
            <a:prstDash val="solid"/>
            <a:headEnd type="none" w="med" len="med"/>
            <a:tailEnd type="none" w="med" len="med"/>
          </a:ln>
          <a:effectLst/>
        </p:spPr>
      </p:cxnSp>
      <p:sp>
        <p:nvSpPr>
          <p:cNvPr id="7" name="Text Placeholder 89">
            <a:extLst>
              <a:ext uri="{FF2B5EF4-FFF2-40B4-BE49-F238E27FC236}">
                <a16:creationId xmlns:a16="http://schemas.microsoft.com/office/drawing/2014/main" id="{EAE810E3-8171-C1C3-9F2D-008F01A35743}"/>
              </a:ext>
            </a:extLst>
          </p:cNvPr>
          <p:cNvSpPr txBox="1">
            <a:spLocks/>
          </p:cNvSpPr>
          <p:nvPr/>
        </p:nvSpPr>
        <p:spPr>
          <a:xfrm>
            <a:off x="6841719" y="1685542"/>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Driving rising consolidated debt</a:t>
            </a:r>
          </a:p>
        </p:txBody>
      </p:sp>
    </p:spTree>
    <p:extLst>
      <p:ext uri="{BB962C8B-B14F-4D97-AF65-F5344CB8AC3E}">
        <p14:creationId xmlns:p14="http://schemas.microsoft.com/office/powerpoint/2010/main" val="1202223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83D65-9A4C-6B66-0584-CA583151D918}"/>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D2E36D12-9D9B-B23E-708D-4467504B7A0B}"/>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29CA4ED7-2C23-7DE1-D171-66BF4ED07F14}"/>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C644F187-B305-C2C3-DAA3-F753B51DA105}"/>
              </a:ext>
            </a:extLst>
          </p:cNvPr>
          <p:cNvSpPr>
            <a:spLocks noGrp="1"/>
          </p:cNvSpPr>
          <p:nvPr>
            <p:ph type="sldNum" sz="quarter" idx="10"/>
          </p:nvPr>
        </p:nvSpPr>
        <p:spPr/>
        <p:txBody>
          <a:bodyPr/>
          <a:lstStyle/>
          <a:p>
            <a:fld id="{4F9AC08D-23A9-440E-BCB9-AA1E9877CC38}" type="slidenum">
              <a:rPr lang="en-US" smtClean="0"/>
              <a:pPr/>
              <a:t>30</a:t>
            </a:fld>
            <a:endParaRPr lang="en-US"/>
          </a:p>
        </p:txBody>
      </p:sp>
      <p:sp>
        <p:nvSpPr>
          <p:cNvPr id="63" name="Title 62">
            <a:extLst>
              <a:ext uri="{FF2B5EF4-FFF2-40B4-BE49-F238E27FC236}">
                <a16:creationId xmlns:a16="http://schemas.microsoft.com/office/drawing/2014/main" id="{58C78B6E-27B1-B5FC-F058-AD516B970F21}"/>
              </a:ext>
            </a:extLst>
          </p:cNvPr>
          <p:cNvSpPr>
            <a:spLocks noGrp="1"/>
          </p:cNvSpPr>
          <p:nvPr>
            <p:ph type="title"/>
          </p:nvPr>
        </p:nvSpPr>
        <p:spPr/>
        <p:txBody>
          <a:bodyPr/>
          <a:lstStyle/>
          <a:p>
            <a:r>
              <a:rPr lang="en-AU" dirty="0"/>
              <a:t>GST</a:t>
            </a:r>
          </a:p>
        </p:txBody>
      </p:sp>
      <p:cxnSp>
        <p:nvCxnSpPr>
          <p:cNvPr id="5" name="Straight Connector 4">
            <a:extLst>
              <a:ext uri="{FF2B5EF4-FFF2-40B4-BE49-F238E27FC236}">
                <a16:creationId xmlns:a16="http://schemas.microsoft.com/office/drawing/2014/main" id="{D2413490-B08E-D117-3CEC-A404685C87BA}"/>
              </a:ext>
            </a:extLst>
          </p:cNvPr>
          <p:cNvCxnSpPr>
            <a:cxnSpLocks/>
          </p:cNvCxnSpPr>
          <p:nvPr/>
        </p:nvCxnSpPr>
        <p:spPr>
          <a:xfrm>
            <a:off x="431289" y="1902051"/>
            <a:ext cx="5321811" cy="0"/>
          </a:xfrm>
          <a:prstGeom prst="line">
            <a:avLst/>
          </a:prstGeom>
          <a:noFill/>
          <a:ln w="9525" cap="flat" cmpd="sng" algn="ctr">
            <a:solidFill>
              <a:srgbClr val="000000"/>
            </a:solidFill>
            <a:prstDash val="solid"/>
            <a:headEnd type="none" w="med" len="med"/>
            <a:tailEnd type="none" w="med" len="med"/>
          </a:ln>
          <a:effectLst/>
        </p:spPr>
      </p:cxnSp>
      <p:cxnSp>
        <p:nvCxnSpPr>
          <p:cNvPr id="6" name="Straight Connector 5">
            <a:extLst>
              <a:ext uri="{FF2B5EF4-FFF2-40B4-BE49-F238E27FC236}">
                <a16:creationId xmlns:a16="http://schemas.microsoft.com/office/drawing/2014/main" id="{B2E4CFA7-0520-3416-03FB-CE4764C775FF}"/>
              </a:ext>
            </a:extLst>
          </p:cNvPr>
          <p:cNvCxnSpPr>
            <a:cxnSpLocks/>
          </p:cNvCxnSpPr>
          <p:nvPr/>
        </p:nvCxnSpPr>
        <p:spPr>
          <a:xfrm>
            <a:off x="6543675" y="1902051"/>
            <a:ext cx="5286107" cy="0"/>
          </a:xfrm>
          <a:prstGeom prst="line">
            <a:avLst/>
          </a:prstGeom>
          <a:noFill/>
          <a:ln w="9525" cap="flat" cmpd="sng" algn="ctr">
            <a:solidFill>
              <a:srgbClr val="000000"/>
            </a:solidFill>
            <a:prstDash val="solid"/>
            <a:headEnd type="none" w="med" len="med"/>
            <a:tailEnd type="none" w="med" len="med"/>
          </a:ln>
          <a:effectLst/>
        </p:spPr>
      </p:cxnSp>
      <p:pic>
        <p:nvPicPr>
          <p:cNvPr id="22" name="Graphic 21" descr="Fast Forward with solid fill">
            <a:extLst>
              <a:ext uri="{FF2B5EF4-FFF2-40B4-BE49-F238E27FC236}">
                <a16:creationId xmlns:a16="http://schemas.microsoft.com/office/drawing/2014/main" id="{E1C5F95C-27C6-A5AD-6B13-22E8858CA3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78EDF119-31F2-BB9F-6BA3-52648D31EF03}"/>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90EA9334-AC49-1E47-52F2-83D6072A6369}"/>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BAC57E87-DF64-C52F-9D5B-4E1C414A9D7B}"/>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661B0879-1B08-570A-11BB-87B658A40554}"/>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B4FE3514-C047-E674-53F9-2B1D810ADD3A}"/>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B8F35278-9C98-7F0F-04EB-97D3A35EA7AF}"/>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9731757C-CED0-287A-F8B3-7AE7A47A0D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E513ECDF-FFD4-6B06-EF72-6AD9085C8AD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EC69B455-CBEF-5239-944D-813A4AFA329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1764E89A-0FF6-E9D0-28D4-26224CFF792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49577CA6-3DBF-B7F6-CF77-E0413AED02D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22336D5A-8C1C-2CC3-11FF-3B7CFB84864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DBD46BC7-702F-3AC1-1F8E-B5AB17C8E6B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49" name="Text Placeholder 89">
            <a:extLst>
              <a:ext uri="{FF2B5EF4-FFF2-40B4-BE49-F238E27FC236}">
                <a16:creationId xmlns:a16="http://schemas.microsoft.com/office/drawing/2014/main" id="{E28F0874-23F8-029F-9192-06125338C199}"/>
              </a:ext>
            </a:extLst>
          </p:cNvPr>
          <p:cNvSpPr txBox="1">
            <a:spLocks/>
          </p:cNvSpPr>
          <p:nvPr/>
        </p:nvSpPr>
        <p:spPr>
          <a:xfrm>
            <a:off x="838313" y="1584585"/>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XXX</a:t>
            </a:r>
          </a:p>
        </p:txBody>
      </p:sp>
      <p:sp>
        <p:nvSpPr>
          <p:cNvPr id="50" name="Text Placeholder 89">
            <a:extLst>
              <a:ext uri="{FF2B5EF4-FFF2-40B4-BE49-F238E27FC236}">
                <a16:creationId xmlns:a16="http://schemas.microsoft.com/office/drawing/2014/main" id="{849238F3-1637-DB3C-E401-42EE5DA977A7}"/>
              </a:ext>
            </a:extLst>
          </p:cNvPr>
          <p:cNvSpPr txBox="1">
            <a:spLocks/>
          </p:cNvSpPr>
          <p:nvPr/>
        </p:nvSpPr>
        <p:spPr>
          <a:xfrm>
            <a:off x="6800850" y="1575414"/>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XXX</a:t>
            </a:r>
          </a:p>
        </p:txBody>
      </p:sp>
      <p:pic>
        <p:nvPicPr>
          <p:cNvPr id="4" name="Picture 3" descr="A graph of a number of people&#10;&#10;AI-generated content may be incorrect.">
            <a:extLst>
              <a:ext uri="{FF2B5EF4-FFF2-40B4-BE49-F238E27FC236}">
                <a16:creationId xmlns:a16="http://schemas.microsoft.com/office/drawing/2014/main" id="{92A123EE-6EF5-EDAB-4EAF-1F6A1F98841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7572" y="2355085"/>
            <a:ext cx="3741793" cy="3643325"/>
          </a:xfrm>
          <a:prstGeom prst="rect">
            <a:avLst/>
          </a:prstGeom>
        </p:spPr>
      </p:pic>
      <p:pic>
        <p:nvPicPr>
          <p:cNvPr id="8" name="Graphic 7">
            <a:extLst>
              <a:ext uri="{FF2B5EF4-FFF2-40B4-BE49-F238E27FC236}">
                <a16:creationId xmlns:a16="http://schemas.microsoft.com/office/drawing/2014/main" id="{D6CADDBB-51FB-4308-BF0C-AF90D6D474A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38024" y="2475629"/>
            <a:ext cx="3497407" cy="3339629"/>
          </a:xfrm>
          <a:prstGeom prst="rect">
            <a:avLst/>
          </a:prstGeom>
        </p:spPr>
      </p:pic>
    </p:spTree>
    <p:extLst>
      <p:ext uri="{BB962C8B-B14F-4D97-AF65-F5344CB8AC3E}">
        <p14:creationId xmlns:p14="http://schemas.microsoft.com/office/powerpoint/2010/main" val="403338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F619C-01FA-0072-85AB-D70AE6968BED}"/>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325FD727-5371-2E23-28C6-7F71DB30DBED}"/>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0E001E93-A852-3916-0167-EDA7C34BA143}"/>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3EEA1CEE-A230-5A46-D8E8-18C0DA17417A}"/>
              </a:ext>
            </a:extLst>
          </p:cNvPr>
          <p:cNvSpPr>
            <a:spLocks noGrp="1"/>
          </p:cNvSpPr>
          <p:nvPr>
            <p:ph type="sldNum" sz="quarter" idx="10"/>
          </p:nvPr>
        </p:nvSpPr>
        <p:spPr/>
        <p:txBody>
          <a:bodyPr/>
          <a:lstStyle/>
          <a:p>
            <a:fld id="{4F9AC08D-23A9-440E-BCB9-AA1E9877CC38}" type="slidenum">
              <a:rPr lang="en-US" smtClean="0"/>
              <a:pPr/>
              <a:t>4</a:t>
            </a:fld>
            <a:endParaRPr lang="en-US"/>
          </a:p>
        </p:txBody>
      </p:sp>
      <p:sp>
        <p:nvSpPr>
          <p:cNvPr id="63" name="Title 62">
            <a:extLst>
              <a:ext uri="{FF2B5EF4-FFF2-40B4-BE49-F238E27FC236}">
                <a16:creationId xmlns:a16="http://schemas.microsoft.com/office/drawing/2014/main" id="{7FA31857-CDCA-3B1C-AFA1-CEF7A7383DB2}"/>
              </a:ext>
            </a:extLst>
          </p:cNvPr>
          <p:cNvSpPr>
            <a:spLocks noGrp="1"/>
          </p:cNvSpPr>
          <p:nvPr>
            <p:ph type="title"/>
          </p:nvPr>
        </p:nvSpPr>
        <p:spPr/>
        <p:txBody>
          <a:bodyPr/>
          <a:lstStyle/>
          <a:p>
            <a:pPr lvl="0"/>
            <a:r>
              <a:rPr lang="en-AU" dirty="0"/>
              <a:t>Australia is at risk of losing its status as a low debt economy </a:t>
            </a:r>
          </a:p>
        </p:txBody>
      </p:sp>
      <p:pic>
        <p:nvPicPr>
          <p:cNvPr id="22" name="Graphic 21" descr="Fast Forward with solid fill">
            <a:extLst>
              <a:ext uri="{FF2B5EF4-FFF2-40B4-BE49-F238E27FC236}">
                <a16:creationId xmlns:a16="http://schemas.microsoft.com/office/drawing/2014/main" id="{CB70F080-1806-9D5D-75EA-A244C35F80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AC8A2179-A479-7DFA-9FAC-615DF2E88E0D}"/>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2EA56316-9A20-1899-1E78-1938EC755133}"/>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C13C1CF2-F99C-5836-9A7B-2558F92F8EB4}"/>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8D0E9582-E4FF-8B29-829D-B3EE991B3731}"/>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660E6972-1D9A-72D4-A899-6D99791FE16E}"/>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C31F7E6B-9A2B-657D-9160-91E3D1B6B639}"/>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99022C3F-F56F-1FC1-E92F-92B3356AB5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F65BCA98-7857-6E25-85A6-4E62D8B7011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52DEE7E0-6C61-51A0-5A73-C9A6743D8E2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CC9FD6D3-5724-C578-F4FF-8EABFC6FF03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31E79022-947C-5629-6685-005F43E6C8A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C5599392-DB3B-1BAB-07C1-0F3F5778BE3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B0F89345-ABBA-B7ED-6CD8-B876103475B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10" name="TextBox 9">
            <a:extLst>
              <a:ext uri="{FF2B5EF4-FFF2-40B4-BE49-F238E27FC236}">
                <a16:creationId xmlns:a16="http://schemas.microsoft.com/office/drawing/2014/main" id="{6E034BE0-600F-E02E-C28D-9A452F1B0CBD}"/>
              </a:ext>
            </a:extLst>
          </p:cNvPr>
          <p:cNvSpPr txBox="1"/>
          <p:nvPr/>
        </p:nvSpPr>
        <p:spPr>
          <a:xfrm>
            <a:off x="468630" y="996756"/>
            <a:ext cx="8952862" cy="671915"/>
          </a:xfrm>
          <a:prstGeom prst="rect">
            <a:avLst/>
          </a:prstGeom>
          <a:noFill/>
        </p:spPr>
        <p:txBody>
          <a:bodyPr wrap="square">
            <a:spAutoFit/>
          </a:bodyPr>
          <a:lstStyle/>
          <a:p>
            <a:pPr marL="0" marR="0">
              <a:lnSpc>
                <a:spcPct val="107000"/>
              </a:lnSpc>
              <a:spcAft>
                <a:spcPts val="800"/>
              </a:spcAft>
              <a:buNone/>
            </a:pPr>
            <a:r>
              <a:rPr lang="en-AU" sz="1800" i="1" kern="100" dirty="0">
                <a:effectLst/>
                <a:latin typeface="Calibri" panose="020F0502020204030204" pitchFamily="34" charset="0"/>
                <a:ea typeface="Calibri" panose="020F0502020204030204" pitchFamily="34" charset="0"/>
                <a:cs typeface="Times New Roman" panose="02020603050405020304" pitchFamily="18" charset="0"/>
              </a:rPr>
              <a:t>Between 2007 and 2016, Australia’s gross public debt (as a share of GDP) was among the lowest in the OECD. Today we are middle of the pack ranking 18</a:t>
            </a:r>
            <a:r>
              <a:rPr lang="en-AU" sz="1800" i="1" kern="1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AU" sz="1800" i="1" kern="100" dirty="0">
                <a:effectLst/>
                <a:latin typeface="Calibri" panose="020F0502020204030204" pitchFamily="34" charset="0"/>
                <a:ea typeface="Calibri" panose="020F0502020204030204" pitchFamily="34" charset="0"/>
                <a:cs typeface="Times New Roman" panose="02020603050405020304" pitchFamily="18" charset="0"/>
              </a:rPr>
              <a:t> lowest out of 42 countries. </a:t>
            </a:r>
          </a:p>
        </p:txBody>
      </p:sp>
      <p:pic>
        <p:nvPicPr>
          <p:cNvPr id="12" name="Picture 11" descr="A graph of a number of countries/regions&#10;&#10;AI-generated content may be incorrect.">
            <a:extLst>
              <a:ext uri="{FF2B5EF4-FFF2-40B4-BE49-F238E27FC236}">
                <a16:creationId xmlns:a16="http://schemas.microsoft.com/office/drawing/2014/main" id="{623D64B8-9224-EAE6-CCED-43351B608A3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3602" y="2178298"/>
            <a:ext cx="4920459" cy="4341581"/>
          </a:xfrm>
          <a:prstGeom prst="rect">
            <a:avLst/>
          </a:prstGeom>
        </p:spPr>
      </p:pic>
      <p:pic>
        <p:nvPicPr>
          <p:cNvPr id="7" name="Picture 6" descr="A graph of the government level&#10;&#10;AI-generated content may be incorrect.">
            <a:extLst>
              <a:ext uri="{FF2B5EF4-FFF2-40B4-BE49-F238E27FC236}">
                <a16:creationId xmlns:a16="http://schemas.microsoft.com/office/drawing/2014/main" id="{6C93C457-E9CC-9234-7558-DBE894F8FF0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76250" y="1918236"/>
            <a:ext cx="4194941" cy="4589202"/>
          </a:xfrm>
          <a:prstGeom prst="rect">
            <a:avLst/>
          </a:prstGeom>
        </p:spPr>
      </p:pic>
      <p:cxnSp>
        <p:nvCxnSpPr>
          <p:cNvPr id="4" name="Straight Connector 3">
            <a:extLst>
              <a:ext uri="{FF2B5EF4-FFF2-40B4-BE49-F238E27FC236}">
                <a16:creationId xmlns:a16="http://schemas.microsoft.com/office/drawing/2014/main" id="{C37570B1-22CA-4DBB-5AB2-EFB6BB22E9EB}"/>
              </a:ext>
            </a:extLst>
          </p:cNvPr>
          <p:cNvCxnSpPr>
            <a:cxnSpLocks/>
          </p:cNvCxnSpPr>
          <p:nvPr/>
        </p:nvCxnSpPr>
        <p:spPr>
          <a:xfrm>
            <a:off x="615530" y="2068829"/>
            <a:ext cx="5286107" cy="0"/>
          </a:xfrm>
          <a:prstGeom prst="line">
            <a:avLst/>
          </a:prstGeom>
          <a:noFill/>
          <a:ln w="9525" cap="flat" cmpd="sng" algn="ctr">
            <a:solidFill>
              <a:srgbClr val="000000"/>
            </a:solidFill>
            <a:prstDash val="solid"/>
            <a:headEnd type="none" w="med" len="med"/>
            <a:tailEnd type="none" w="med" len="med"/>
          </a:ln>
          <a:effectLst/>
        </p:spPr>
      </p:cxnSp>
      <p:sp>
        <p:nvSpPr>
          <p:cNvPr id="5" name="Text Placeholder 89">
            <a:extLst>
              <a:ext uri="{FF2B5EF4-FFF2-40B4-BE49-F238E27FC236}">
                <a16:creationId xmlns:a16="http://schemas.microsoft.com/office/drawing/2014/main" id="{0EF1768E-C653-39AD-645D-F1E08E4BAB92}"/>
              </a:ext>
            </a:extLst>
          </p:cNvPr>
          <p:cNvSpPr txBox="1">
            <a:spLocks/>
          </p:cNvSpPr>
          <p:nvPr/>
        </p:nvSpPr>
        <p:spPr>
          <a:xfrm>
            <a:off x="872705" y="1742192"/>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Moving up international comparisons</a:t>
            </a:r>
          </a:p>
        </p:txBody>
      </p:sp>
      <p:cxnSp>
        <p:nvCxnSpPr>
          <p:cNvPr id="6" name="Straight Connector 5">
            <a:extLst>
              <a:ext uri="{FF2B5EF4-FFF2-40B4-BE49-F238E27FC236}">
                <a16:creationId xmlns:a16="http://schemas.microsoft.com/office/drawing/2014/main" id="{C371CBCD-6F2F-283B-6030-17C37ABD5797}"/>
              </a:ext>
            </a:extLst>
          </p:cNvPr>
          <p:cNvCxnSpPr>
            <a:cxnSpLocks/>
          </p:cNvCxnSpPr>
          <p:nvPr/>
        </p:nvCxnSpPr>
        <p:spPr>
          <a:xfrm>
            <a:off x="6370828" y="2049965"/>
            <a:ext cx="5286107" cy="0"/>
          </a:xfrm>
          <a:prstGeom prst="line">
            <a:avLst/>
          </a:prstGeom>
          <a:noFill/>
          <a:ln w="9525" cap="flat" cmpd="sng" algn="ctr">
            <a:solidFill>
              <a:srgbClr val="000000"/>
            </a:solidFill>
            <a:prstDash val="solid"/>
            <a:headEnd type="none" w="med" len="med"/>
            <a:tailEnd type="none" w="med" len="med"/>
          </a:ln>
          <a:effectLst/>
        </p:spPr>
      </p:cxnSp>
      <p:sp>
        <p:nvSpPr>
          <p:cNvPr id="8" name="Text Placeholder 89">
            <a:extLst>
              <a:ext uri="{FF2B5EF4-FFF2-40B4-BE49-F238E27FC236}">
                <a16:creationId xmlns:a16="http://schemas.microsoft.com/office/drawing/2014/main" id="{AF46D078-4FAB-3785-B10D-93E61070B117}"/>
              </a:ext>
            </a:extLst>
          </p:cNvPr>
          <p:cNvSpPr txBox="1">
            <a:spLocks/>
          </p:cNvSpPr>
          <p:nvPr/>
        </p:nvSpPr>
        <p:spPr>
          <a:xfrm>
            <a:off x="6628003" y="1723328"/>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Funds “spent by” States increasingly matter</a:t>
            </a:r>
          </a:p>
        </p:txBody>
      </p:sp>
    </p:spTree>
    <p:extLst>
      <p:ext uri="{BB962C8B-B14F-4D97-AF65-F5344CB8AC3E}">
        <p14:creationId xmlns:p14="http://schemas.microsoft.com/office/powerpoint/2010/main" val="1334330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91D7F-5D4D-D13F-F5A2-583C21927678}"/>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BDBF5DDC-E430-D209-B69A-D8412809DF22}"/>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9A565BF3-AE8F-C23A-2A51-2B39975205D5}"/>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D333CFEA-1AEA-BCEE-5405-54C2D430D5D7}"/>
              </a:ext>
            </a:extLst>
          </p:cNvPr>
          <p:cNvSpPr>
            <a:spLocks noGrp="1"/>
          </p:cNvSpPr>
          <p:nvPr>
            <p:ph type="sldNum" sz="quarter" idx="10"/>
          </p:nvPr>
        </p:nvSpPr>
        <p:spPr/>
        <p:txBody>
          <a:bodyPr/>
          <a:lstStyle/>
          <a:p>
            <a:fld id="{4F9AC08D-23A9-440E-BCB9-AA1E9877CC38}" type="slidenum">
              <a:rPr lang="en-US" smtClean="0"/>
              <a:pPr/>
              <a:t>5</a:t>
            </a:fld>
            <a:endParaRPr lang="en-US"/>
          </a:p>
        </p:txBody>
      </p:sp>
      <p:sp>
        <p:nvSpPr>
          <p:cNvPr id="63" name="Title 62">
            <a:extLst>
              <a:ext uri="{FF2B5EF4-FFF2-40B4-BE49-F238E27FC236}">
                <a16:creationId xmlns:a16="http://schemas.microsoft.com/office/drawing/2014/main" id="{8A4DE40B-5CB2-F116-E14A-F8FE6AF06BCB}"/>
              </a:ext>
            </a:extLst>
          </p:cNvPr>
          <p:cNvSpPr>
            <a:spLocks noGrp="1"/>
          </p:cNvSpPr>
          <p:nvPr>
            <p:ph type="title"/>
          </p:nvPr>
        </p:nvSpPr>
        <p:spPr/>
        <p:txBody>
          <a:bodyPr/>
          <a:lstStyle/>
          <a:p>
            <a:pPr lvl="0"/>
            <a:r>
              <a:rPr lang="en-AU" dirty="0"/>
              <a:t>Good times generating spending habits</a:t>
            </a:r>
          </a:p>
        </p:txBody>
      </p:sp>
      <p:pic>
        <p:nvPicPr>
          <p:cNvPr id="22" name="Graphic 21" descr="Fast Forward with solid fill">
            <a:extLst>
              <a:ext uri="{FF2B5EF4-FFF2-40B4-BE49-F238E27FC236}">
                <a16:creationId xmlns:a16="http://schemas.microsoft.com/office/drawing/2014/main" id="{78E054B3-152D-0359-1CD1-2F9075FEF4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214DCF1F-3753-58DA-8DC5-BB8742257E53}"/>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FA3EB44C-C593-604F-D8CE-277F003C8831}"/>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3E666441-CDC9-BF7F-4325-69BE719DFA06}"/>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B6229203-F0A6-199D-CCC6-0D3D25010CF7}"/>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F15A1E99-675C-3E89-BD90-82922379A0B0}"/>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D7A7FF6E-CED0-6DD4-B132-B4AC42073ACD}"/>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32926ADE-9407-F302-880F-32B6ABBAE0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AF2E9684-E47C-8E1F-B5C4-3EFEA40B055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610998A7-5CA3-8B68-CA9D-3AC0A11E161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E1AC4EB1-F288-4A21-E58A-244EC543284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EBBDBE10-3BA8-42CD-16F0-774241DC252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2AEE6AA2-04EC-D9E0-352F-4535F8D37B2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1A107DE2-C73C-79DD-6D4D-7683BD411E3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10" name="TextBox 9">
            <a:extLst>
              <a:ext uri="{FF2B5EF4-FFF2-40B4-BE49-F238E27FC236}">
                <a16:creationId xmlns:a16="http://schemas.microsoft.com/office/drawing/2014/main" id="{041F981D-4965-7483-7B5D-0CBABA1DB599}"/>
              </a:ext>
            </a:extLst>
          </p:cNvPr>
          <p:cNvSpPr txBox="1"/>
          <p:nvPr/>
        </p:nvSpPr>
        <p:spPr>
          <a:xfrm>
            <a:off x="468630" y="996756"/>
            <a:ext cx="10065258" cy="671915"/>
          </a:xfrm>
          <a:prstGeom prst="rect">
            <a:avLst/>
          </a:prstGeom>
          <a:noFill/>
        </p:spPr>
        <p:txBody>
          <a:bodyPr wrap="square">
            <a:spAutoFit/>
          </a:bodyPr>
          <a:lstStyle/>
          <a:p>
            <a:pPr>
              <a:lnSpc>
                <a:spcPct val="107000"/>
              </a:lnSpc>
              <a:spcAft>
                <a:spcPts val="800"/>
              </a:spcAft>
            </a:pPr>
            <a:r>
              <a:rPr lang="en-US" i="1" dirty="0">
                <a:latin typeface="Calibri" panose="020F0502020204030204" pitchFamily="34" charset="0"/>
                <a:ea typeface="Calibri" panose="020F0502020204030204" pitchFamily="34" charset="0"/>
                <a:cs typeface="Calibri" panose="020F0502020204030204" pitchFamily="34" charset="0"/>
              </a:rPr>
              <a:t>Between 2000 and 2011, government spending and GDP both grew by an average of 3.0 per cent per year. Since then, spending has continued to grow by 2.9 per cent but GDP only grew by 2.5 per cent. </a:t>
            </a:r>
            <a:endParaRPr lang="en-AU" i="1" kern="1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Graphic 6">
            <a:extLst>
              <a:ext uri="{FF2B5EF4-FFF2-40B4-BE49-F238E27FC236}">
                <a16:creationId xmlns:a16="http://schemas.microsoft.com/office/drawing/2014/main" id="{58D66DEA-97BB-73E5-A7CE-E769A130446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3270" y="2210788"/>
            <a:ext cx="4074475" cy="4040043"/>
          </a:xfrm>
          <a:prstGeom prst="rect">
            <a:avLst/>
          </a:prstGeom>
        </p:spPr>
      </p:pic>
      <p:pic>
        <p:nvPicPr>
          <p:cNvPr id="9" name="Graphic 8">
            <a:extLst>
              <a:ext uri="{FF2B5EF4-FFF2-40B4-BE49-F238E27FC236}">
                <a16:creationId xmlns:a16="http://schemas.microsoft.com/office/drawing/2014/main" id="{78417588-E087-CF22-8978-B33FE937ACA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68830" y="2173769"/>
            <a:ext cx="3381375" cy="3943350"/>
          </a:xfrm>
          <a:prstGeom prst="rect">
            <a:avLst/>
          </a:prstGeom>
        </p:spPr>
      </p:pic>
      <p:cxnSp>
        <p:nvCxnSpPr>
          <p:cNvPr id="3" name="Straight Connector 2">
            <a:extLst>
              <a:ext uri="{FF2B5EF4-FFF2-40B4-BE49-F238E27FC236}">
                <a16:creationId xmlns:a16="http://schemas.microsoft.com/office/drawing/2014/main" id="{CD21BD72-47FB-F335-F720-56E71C6FEE0E}"/>
              </a:ext>
            </a:extLst>
          </p:cNvPr>
          <p:cNvCxnSpPr>
            <a:cxnSpLocks/>
          </p:cNvCxnSpPr>
          <p:nvPr/>
        </p:nvCxnSpPr>
        <p:spPr>
          <a:xfrm>
            <a:off x="532403" y="2185872"/>
            <a:ext cx="5286107" cy="0"/>
          </a:xfrm>
          <a:prstGeom prst="line">
            <a:avLst/>
          </a:prstGeom>
          <a:noFill/>
          <a:ln w="9525" cap="flat" cmpd="sng" algn="ctr">
            <a:solidFill>
              <a:srgbClr val="000000"/>
            </a:solidFill>
            <a:prstDash val="solid"/>
            <a:headEnd type="none" w="med" len="med"/>
            <a:tailEnd type="none" w="med" len="med"/>
          </a:ln>
          <a:effectLst/>
        </p:spPr>
      </p:cxnSp>
      <p:sp>
        <p:nvSpPr>
          <p:cNvPr id="4" name="Text Placeholder 89">
            <a:extLst>
              <a:ext uri="{FF2B5EF4-FFF2-40B4-BE49-F238E27FC236}">
                <a16:creationId xmlns:a16="http://schemas.microsoft.com/office/drawing/2014/main" id="{1C57FEDD-A592-9C93-FE25-AA0F8AC2FC00}"/>
              </a:ext>
            </a:extLst>
          </p:cNvPr>
          <p:cNvSpPr txBox="1">
            <a:spLocks/>
          </p:cNvSpPr>
          <p:nvPr/>
        </p:nvSpPr>
        <p:spPr>
          <a:xfrm>
            <a:off x="789578" y="1859235"/>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Productivity slowdown not reflected in expenses</a:t>
            </a:r>
          </a:p>
        </p:txBody>
      </p:sp>
      <p:cxnSp>
        <p:nvCxnSpPr>
          <p:cNvPr id="5" name="Straight Connector 4">
            <a:extLst>
              <a:ext uri="{FF2B5EF4-FFF2-40B4-BE49-F238E27FC236}">
                <a16:creationId xmlns:a16="http://schemas.microsoft.com/office/drawing/2014/main" id="{97109DBA-49D9-E919-A59D-A48F9406D6D7}"/>
              </a:ext>
            </a:extLst>
          </p:cNvPr>
          <p:cNvCxnSpPr>
            <a:cxnSpLocks/>
          </p:cNvCxnSpPr>
          <p:nvPr/>
        </p:nvCxnSpPr>
        <p:spPr>
          <a:xfrm>
            <a:off x="6287701" y="2167008"/>
            <a:ext cx="5286107" cy="0"/>
          </a:xfrm>
          <a:prstGeom prst="line">
            <a:avLst/>
          </a:prstGeom>
          <a:noFill/>
          <a:ln w="9525" cap="flat" cmpd="sng" algn="ctr">
            <a:solidFill>
              <a:srgbClr val="000000"/>
            </a:solidFill>
            <a:prstDash val="solid"/>
            <a:headEnd type="none" w="med" len="med"/>
            <a:tailEnd type="none" w="med" len="med"/>
          </a:ln>
          <a:effectLst/>
        </p:spPr>
      </p:cxnSp>
      <p:sp>
        <p:nvSpPr>
          <p:cNvPr id="6" name="Text Placeholder 89">
            <a:extLst>
              <a:ext uri="{FF2B5EF4-FFF2-40B4-BE49-F238E27FC236}">
                <a16:creationId xmlns:a16="http://schemas.microsoft.com/office/drawing/2014/main" id="{0E128AFA-212F-2584-7F8B-1F017AD38F11}"/>
              </a:ext>
            </a:extLst>
          </p:cNvPr>
          <p:cNvSpPr txBox="1">
            <a:spLocks/>
          </p:cNvSpPr>
          <p:nvPr/>
        </p:nvSpPr>
        <p:spPr>
          <a:xfrm>
            <a:off x="6871712" y="1859235"/>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Demographic dividend has been spent</a:t>
            </a:r>
          </a:p>
        </p:txBody>
      </p:sp>
    </p:spTree>
    <p:extLst>
      <p:ext uri="{BB962C8B-B14F-4D97-AF65-F5344CB8AC3E}">
        <p14:creationId xmlns:p14="http://schemas.microsoft.com/office/powerpoint/2010/main" val="3928473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1B859-FE77-63D4-3C58-78E13419F4E6}"/>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4F56BC96-76F3-E972-C59F-D3BE88F623CE}"/>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BDBF5DDC-E430-D209-B69A-D8412809DF22}"/>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2E8EE2E9-614C-06DF-EDFF-4EDCE06AC713}"/>
              </a:ext>
            </a:extLst>
          </p:cNvPr>
          <p:cNvSpPr>
            <a:spLocks noGrp="1"/>
          </p:cNvSpPr>
          <p:nvPr>
            <p:ph type="sldNum" sz="quarter" idx="10"/>
          </p:nvPr>
        </p:nvSpPr>
        <p:spPr/>
        <p:txBody>
          <a:bodyPr/>
          <a:lstStyle/>
          <a:p>
            <a:fld id="{4F9AC08D-23A9-440E-BCB9-AA1E9877CC38}" type="slidenum">
              <a:rPr lang="en-US" smtClean="0"/>
              <a:pPr/>
              <a:t>6</a:t>
            </a:fld>
            <a:endParaRPr lang="en-US"/>
          </a:p>
        </p:txBody>
      </p:sp>
      <p:sp>
        <p:nvSpPr>
          <p:cNvPr id="63" name="Title 62">
            <a:extLst>
              <a:ext uri="{FF2B5EF4-FFF2-40B4-BE49-F238E27FC236}">
                <a16:creationId xmlns:a16="http://schemas.microsoft.com/office/drawing/2014/main" id="{752C1B47-68C3-626C-1C1E-35ECF7E094E9}"/>
              </a:ext>
            </a:extLst>
          </p:cNvPr>
          <p:cNvSpPr>
            <a:spLocks noGrp="1"/>
          </p:cNvSpPr>
          <p:nvPr>
            <p:ph type="title"/>
          </p:nvPr>
        </p:nvSpPr>
        <p:spPr/>
        <p:txBody>
          <a:bodyPr/>
          <a:lstStyle/>
          <a:p>
            <a:pPr lvl="0"/>
            <a:r>
              <a:rPr lang="en-AU" dirty="0"/>
              <a:t>Spending drivers: ageing pressures and discretionary choices</a:t>
            </a:r>
          </a:p>
        </p:txBody>
      </p:sp>
      <p:pic>
        <p:nvPicPr>
          <p:cNvPr id="22" name="Graphic 21" descr="Fast Forward with solid fill">
            <a:extLst>
              <a:ext uri="{FF2B5EF4-FFF2-40B4-BE49-F238E27FC236}">
                <a16:creationId xmlns:a16="http://schemas.microsoft.com/office/drawing/2014/main" id="{3A31F01F-BCB7-F667-94A4-5968E253BB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3718E377-9B54-4E19-103E-2DFA80D0EE93}"/>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42247EDE-8167-7BBB-A538-7642FD128544}"/>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8B9286B1-FAD0-A58E-C08F-3AC8C9C0AC51}"/>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8E2E8B4A-CDA7-D6FD-6E3B-02BCE076DD94}"/>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94B079B6-1F3C-69F7-3DFB-D7B02F061702}"/>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9345A451-CF94-76D0-C2B7-F184239533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AB6D1FF1-46D8-0377-C368-BFB99726463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9D02CA54-2EF4-9501-76F2-C4EFE55362B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D38D368E-EAF3-3704-6BAC-49C4D46CE0E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91C4BD96-260C-1FAD-F1D1-AA531DA4425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EEA4F2B0-C839-020B-C81E-80DD994D622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9E99F9D4-2057-FC44-ABA0-F6AE7CFC32E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cxnSp>
        <p:nvCxnSpPr>
          <p:cNvPr id="4" name="Straight Connector 3">
            <a:extLst>
              <a:ext uri="{FF2B5EF4-FFF2-40B4-BE49-F238E27FC236}">
                <a16:creationId xmlns:a16="http://schemas.microsoft.com/office/drawing/2014/main" id="{FA2B74B5-E1E1-DBC9-5E2B-6FE96E21B347}"/>
              </a:ext>
            </a:extLst>
          </p:cNvPr>
          <p:cNvCxnSpPr>
            <a:cxnSpLocks/>
          </p:cNvCxnSpPr>
          <p:nvPr/>
        </p:nvCxnSpPr>
        <p:spPr>
          <a:xfrm>
            <a:off x="532403" y="2175453"/>
            <a:ext cx="5286107" cy="0"/>
          </a:xfrm>
          <a:prstGeom prst="line">
            <a:avLst/>
          </a:prstGeom>
          <a:noFill/>
          <a:ln w="9525" cap="flat" cmpd="sng" algn="ctr">
            <a:solidFill>
              <a:srgbClr val="000000"/>
            </a:solidFill>
            <a:prstDash val="solid"/>
            <a:headEnd type="none" w="med" len="med"/>
            <a:tailEnd type="none" w="med" len="med"/>
          </a:ln>
          <a:effectLst/>
        </p:spPr>
      </p:cxnSp>
      <p:sp>
        <p:nvSpPr>
          <p:cNvPr id="5" name="Text Placeholder 89">
            <a:extLst>
              <a:ext uri="{FF2B5EF4-FFF2-40B4-BE49-F238E27FC236}">
                <a16:creationId xmlns:a16="http://schemas.microsoft.com/office/drawing/2014/main" id="{00CFBF25-4D87-A716-CF7E-2BD65300B485}"/>
              </a:ext>
            </a:extLst>
          </p:cNvPr>
          <p:cNvSpPr txBox="1">
            <a:spLocks/>
          </p:cNvSpPr>
          <p:nvPr/>
        </p:nvSpPr>
        <p:spPr>
          <a:xfrm>
            <a:off x="789578" y="1848816"/>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Fiscal implications of ageing truly started in 2020</a:t>
            </a:r>
          </a:p>
        </p:txBody>
      </p:sp>
      <p:pic>
        <p:nvPicPr>
          <p:cNvPr id="6" name="Graphic 5">
            <a:extLst>
              <a:ext uri="{FF2B5EF4-FFF2-40B4-BE49-F238E27FC236}">
                <a16:creationId xmlns:a16="http://schemas.microsoft.com/office/drawing/2014/main" id="{41400086-2A7D-A5FE-E8FD-0AB605808F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2757" y="2425143"/>
            <a:ext cx="4107752" cy="4154037"/>
          </a:xfrm>
          <a:prstGeom prst="rect">
            <a:avLst/>
          </a:prstGeom>
        </p:spPr>
      </p:pic>
      <p:pic>
        <p:nvPicPr>
          <p:cNvPr id="3" name="Graphic 2">
            <a:extLst>
              <a:ext uri="{FF2B5EF4-FFF2-40B4-BE49-F238E27FC236}">
                <a16:creationId xmlns:a16="http://schemas.microsoft.com/office/drawing/2014/main" id="{8042108B-ED25-B462-EE99-FB3E361BAE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34339" y="2789391"/>
            <a:ext cx="5423688" cy="3326426"/>
          </a:xfrm>
          <a:prstGeom prst="rect">
            <a:avLst/>
          </a:prstGeom>
        </p:spPr>
      </p:pic>
      <p:cxnSp>
        <p:nvCxnSpPr>
          <p:cNvPr id="8" name="Straight Connector 7">
            <a:extLst>
              <a:ext uri="{FF2B5EF4-FFF2-40B4-BE49-F238E27FC236}">
                <a16:creationId xmlns:a16="http://schemas.microsoft.com/office/drawing/2014/main" id="{6E7B89A8-17B3-AF88-AE6E-78AC6CE56B21}"/>
              </a:ext>
            </a:extLst>
          </p:cNvPr>
          <p:cNvCxnSpPr>
            <a:cxnSpLocks/>
          </p:cNvCxnSpPr>
          <p:nvPr/>
        </p:nvCxnSpPr>
        <p:spPr>
          <a:xfrm>
            <a:off x="6287701" y="2156589"/>
            <a:ext cx="5286107" cy="0"/>
          </a:xfrm>
          <a:prstGeom prst="line">
            <a:avLst/>
          </a:prstGeom>
          <a:noFill/>
          <a:ln w="9525" cap="flat" cmpd="sng" algn="ctr">
            <a:solidFill>
              <a:srgbClr val="000000"/>
            </a:solidFill>
            <a:prstDash val="solid"/>
            <a:headEnd type="none" w="med" len="med"/>
            <a:tailEnd type="none" w="med" len="med"/>
          </a:ln>
          <a:effectLst/>
        </p:spPr>
      </p:cxnSp>
      <p:sp>
        <p:nvSpPr>
          <p:cNvPr id="9" name="Text Placeholder 89">
            <a:extLst>
              <a:ext uri="{FF2B5EF4-FFF2-40B4-BE49-F238E27FC236}">
                <a16:creationId xmlns:a16="http://schemas.microsoft.com/office/drawing/2014/main" id="{F6759F35-B796-8E3D-B0BF-ECFF60D0FB47}"/>
              </a:ext>
            </a:extLst>
          </p:cNvPr>
          <p:cNvSpPr txBox="1">
            <a:spLocks/>
          </p:cNvSpPr>
          <p:nvPr/>
        </p:nvSpPr>
        <p:spPr>
          <a:xfrm>
            <a:off x="6544876" y="1829952"/>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While governments have not banked ageing offsets</a:t>
            </a:r>
          </a:p>
        </p:txBody>
      </p:sp>
    </p:spTree>
    <p:extLst>
      <p:ext uri="{BB962C8B-B14F-4D97-AF65-F5344CB8AC3E}">
        <p14:creationId xmlns:p14="http://schemas.microsoft.com/office/powerpoint/2010/main" val="1423472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431FA-4AF0-6BD5-EDF6-42E3526ABFD9}"/>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B1B8FD6C-1B7F-B961-C670-69931F23870B}"/>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4F56BC96-76F3-E972-C59F-D3BE88F623CE}"/>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4E6227E2-15F7-B781-479D-82E32146BDEF}"/>
              </a:ext>
            </a:extLst>
          </p:cNvPr>
          <p:cNvSpPr>
            <a:spLocks noGrp="1"/>
          </p:cNvSpPr>
          <p:nvPr>
            <p:ph type="sldNum" sz="quarter" idx="10"/>
          </p:nvPr>
        </p:nvSpPr>
        <p:spPr/>
        <p:txBody>
          <a:bodyPr/>
          <a:lstStyle/>
          <a:p>
            <a:fld id="{4F9AC08D-23A9-440E-BCB9-AA1E9877CC38}" type="slidenum">
              <a:rPr lang="en-US" smtClean="0"/>
              <a:pPr/>
              <a:t>7</a:t>
            </a:fld>
            <a:endParaRPr lang="en-US"/>
          </a:p>
        </p:txBody>
      </p:sp>
      <p:sp>
        <p:nvSpPr>
          <p:cNvPr id="63" name="Title 62">
            <a:extLst>
              <a:ext uri="{FF2B5EF4-FFF2-40B4-BE49-F238E27FC236}">
                <a16:creationId xmlns:a16="http://schemas.microsoft.com/office/drawing/2014/main" id="{1B37E79B-63C0-9CF7-9999-A421C873C28C}"/>
              </a:ext>
            </a:extLst>
          </p:cNvPr>
          <p:cNvSpPr>
            <a:spLocks noGrp="1"/>
          </p:cNvSpPr>
          <p:nvPr>
            <p:ph type="title"/>
          </p:nvPr>
        </p:nvSpPr>
        <p:spPr/>
        <p:txBody>
          <a:bodyPr/>
          <a:lstStyle/>
          <a:p>
            <a:pPr lvl="0"/>
            <a:r>
              <a:rPr lang="en-AU" dirty="0"/>
              <a:t>Health is the big spending driver</a:t>
            </a:r>
          </a:p>
        </p:txBody>
      </p:sp>
      <p:pic>
        <p:nvPicPr>
          <p:cNvPr id="22" name="Graphic 21" descr="Fast Forward with solid fill">
            <a:extLst>
              <a:ext uri="{FF2B5EF4-FFF2-40B4-BE49-F238E27FC236}">
                <a16:creationId xmlns:a16="http://schemas.microsoft.com/office/drawing/2014/main" id="{F042E5D8-E6D7-9DC4-8DFC-BEF659B0AB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A2B64796-443B-C76D-AFAE-BA84D79DC79D}"/>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8F8EFA85-6041-EA79-7761-A3CA1B1E0AC1}"/>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B6711B66-3968-5D1B-CFE2-575F4A771C92}"/>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997074DC-C0C1-38E4-27C2-DEA0FEBF2472}"/>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16C43C27-46A9-C88F-4827-57FE79B92A9D}"/>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DAD8D0D9-C9B2-43DE-43C6-E4143946EDB3}"/>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9085421F-915B-E9E5-CB45-155AE7ACAF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1FD61043-3B33-4039-47EC-58F6D1AD28D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79792A60-CFE5-39FC-09F4-34D657D9644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9887973B-9530-CA82-E411-3474D92885D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07F56E2A-5458-467B-1754-AF5E7264AFB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5F88DEC5-214B-67CD-F578-EEB5F27BB48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979CF18C-A882-C52C-BAA0-96E95DC4C21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10" name="TextBox 9">
            <a:extLst>
              <a:ext uri="{FF2B5EF4-FFF2-40B4-BE49-F238E27FC236}">
                <a16:creationId xmlns:a16="http://schemas.microsoft.com/office/drawing/2014/main" id="{FE279C79-A72B-AE07-5C85-3837D6798CAE}"/>
              </a:ext>
            </a:extLst>
          </p:cNvPr>
          <p:cNvSpPr txBox="1"/>
          <p:nvPr/>
        </p:nvSpPr>
        <p:spPr>
          <a:xfrm>
            <a:off x="468630" y="996756"/>
            <a:ext cx="10065258" cy="671915"/>
          </a:xfrm>
          <a:prstGeom prst="rect">
            <a:avLst/>
          </a:prstGeom>
          <a:noFill/>
        </p:spPr>
        <p:txBody>
          <a:bodyPr wrap="square">
            <a:spAutoFit/>
          </a:bodyPr>
          <a:lstStyle/>
          <a:p>
            <a:pPr>
              <a:lnSpc>
                <a:spcPct val="107000"/>
              </a:lnSpc>
              <a:spcAft>
                <a:spcPts val="800"/>
              </a:spcAft>
            </a:pPr>
            <a:r>
              <a:rPr lang="en-US" i="1" dirty="0">
                <a:latin typeface="Calibri" panose="020F0502020204030204" pitchFamily="34" charset="0"/>
                <a:ea typeface="Calibri" panose="020F0502020204030204" pitchFamily="34" charset="0"/>
                <a:cs typeface="Calibri" panose="020F0502020204030204" pitchFamily="34" charset="0"/>
              </a:rPr>
              <a:t>Health has grown from 5.5 per cent of GDP in 1999 to 7.1 per cent today. That increase is roughly the same as total spending on the NDIS (1.3 per cent of GDP).</a:t>
            </a:r>
            <a:endParaRPr lang="en-AU" i="1" kern="1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Graphic 4">
            <a:extLst>
              <a:ext uri="{FF2B5EF4-FFF2-40B4-BE49-F238E27FC236}">
                <a16:creationId xmlns:a16="http://schemas.microsoft.com/office/drawing/2014/main" id="{3945F00B-F306-F027-8673-3AD0BF9578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8630" y="2337689"/>
            <a:ext cx="5765416" cy="3536013"/>
          </a:xfrm>
          <a:prstGeom prst="rect">
            <a:avLst/>
          </a:prstGeom>
        </p:spPr>
      </p:pic>
      <p:pic>
        <p:nvPicPr>
          <p:cNvPr id="7" name="Graphic 6">
            <a:extLst>
              <a:ext uri="{FF2B5EF4-FFF2-40B4-BE49-F238E27FC236}">
                <a16:creationId xmlns:a16="http://schemas.microsoft.com/office/drawing/2014/main" id="{11299D0A-3390-DF30-0372-1EC530E852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93608" y="2216026"/>
            <a:ext cx="4614790" cy="3645218"/>
          </a:xfrm>
          <a:prstGeom prst="rect">
            <a:avLst/>
          </a:prstGeom>
        </p:spPr>
      </p:pic>
    </p:spTree>
    <p:extLst>
      <p:ext uri="{BB962C8B-B14F-4D97-AF65-F5344CB8AC3E}">
        <p14:creationId xmlns:p14="http://schemas.microsoft.com/office/powerpoint/2010/main" val="2621045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56ADF-0508-6AF0-73BC-6576DD99DF84}"/>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B04A5652-771F-9B92-1BCC-13EBC530AB65}"/>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B1B8FD6C-1B7F-B961-C670-69931F23870B}"/>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7BA4B490-4CB0-335B-7DF8-5A42D008D469}"/>
              </a:ext>
            </a:extLst>
          </p:cNvPr>
          <p:cNvSpPr>
            <a:spLocks noGrp="1"/>
          </p:cNvSpPr>
          <p:nvPr>
            <p:ph type="sldNum" sz="quarter" idx="10"/>
          </p:nvPr>
        </p:nvSpPr>
        <p:spPr/>
        <p:txBody>
          <a:bodyPr/>
          <a:lstStyle/>
          <a:p>
            <a:fld id="{4F9AC08D-23A9-440E-BCB9-AA1E9877CC38}" type="slidenum">
              <a:rPr lang="en-US" smtClean="0"/>
              <a:pPr/>
              <a:t>8</a:t>
            </a:fld>
            <a:endParaRPr lang="en-US"/>
          </a:p>
        </p:txBody>
      </p:sp>
      <p:sp>
        <p:nvSpPr>
          <p:cNvPr id="63" name="Title 62">
            <a:extLst>
              <a:ext uri="{FF2B5EF4-FFF2-40B4-BE49-F238E27FC236}">
                <a16:creationId xmlns:a16="http://schemas.microsoft.com/office/drawing/2014/main" id="{9A612140-DEC5-939D-70ED-2B261D858B10}"/>
              </a:ext>
            </a:extLst>
          </p:cNvPr>
          <p:cNvSpPr>
            <a:spLocks noGrp="1"/>
          </p:cNvSpPr>
          <p:nvPr>
            <p:ph type="title"/>
          </p:nvPr>
        </p:nvSpPr>
        <p:spPr/>
        <p:txBody>
          <a:bodyPr/>
          <a:lstStyle/>
          <a:p>
            <a:pPr lvl="0"/>
            <a:r>
              <a:rPr lang="en-AU" dirty="0"/>
              <a:t>Social protection spending is increasingly “in-kind”</a:t>
            </a:r>
          </a:p>
        </p:txBody>
      </p:sp>
      <p:pic>
        <p:nvPicPr>
          <p:cNvPr id="22" name="Graphic 21" descr="Fast Forward with solid fill">
            <a:extLst>
              <a:ext uri="{FF2B5EF4-FFF2-40B4-BE49-F238E27FC236}">
                <a16:creationId xmlns:a16="http://schemas.microsoft.com/office/drawing/2014/main" id="{C351F2FE-2F81-AD1F-338D-654F407756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0B437A3E-4200-0E36-4132-D97FCA190E19}"/>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1BCEBB89-1DFD-D38C-5E5B-AD081A0FEF11}"/>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16BDA032-B714-18E1-56F8-776E8652FF3B}"/>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33523E7F-52E3-3E96-804D-351701F4A246}"/>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C4DCEDCC-499E-26FE-EB4B-83E5827606A1}"/>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3205B8A0-92EB-C151-452C-D1B35AD27E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89F20355-3467-C707-E0D2-B39EA4FBF85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3567671C-FAF0-7449-A883-6926817D287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4226C37A-2A85-C1B3-DF5F-18DACD7E272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4E196974-D2DA-BE0B-26CE-B3D68C02F7C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FEA520E9-7525-A1EA-E8C4-1F1371A903B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136C0411-E3AE-6306-9098-B660D6568D0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10" name="TextBox 9">
            <a:extLst>
              <a:ext uri="{FF2B5EF4-FFF2-40B4-BE49-F238E27FC236}">
                <a16:creationId xmlns:a16="http://schemas.microsoft.com/office/drawing/2014/main" id="{C666F43A-23C0-6B33-0D28-471D42754CE8}"/>
              </a:ext>
            </a:extLst>
          </p:cNvPr>
          <p:cNvSpPr txBox="1"/>
          <p:nvPr/>
        </p:nvSpPr>
        <p:spPr>
          <a:xfrm>
            <a:off x="468630" y="996756"/>
            <a:ext cx="10065258" cy="968278"/>
          </a:xfrm>
          <a:prstGeom prst="rect">
            <a:avLst/>
          </a:prstGeom>
          <a:noFill/>
        </p:spPr>
        <p:txBody>
          <a:bodyPr wrap="square">
            <a:spAutoFit/>
          </a:bodyPr>
          <a:lstStyle/>
          <a:p>
            <a:pPr>
              <a:lnSpc>
                <a:spcPct val="107000"/>
              </a:lnSpc>
              <a:spcAft>
                <a:spcPts val="800"/>
              </a:spcAft>
            </a:pPr>
            <a:r>
              <a:rPr lang="en-US" i="1" dirty="0">
                <a:latin typeface="Calibri" panose="020F0502020204030204" pitchFamily="34" charset="0"/>
                <a:ea typeface="Calibri" panose="020F0502020204030204" pitchFamily="34" charset="0"/>
                <a:cs typeface="Calibri" panose="020F0502020204030204" pitchFamily="34" charset="0"/>
              </a:rPr>
              <a:t>Since 2000, spending on income support (pensions, </a:t>
            </a:r>
            <a:r>
              <a:rPr lang="en-US" i="1" dirty="0" err="1">
                <a:latin typeface="Calibri" panose="020F0502020204030204" pitchFamily="34" charset="0"/>
                <a:ea typeface="Calibri" panose="020F0502020204030204" pitchFamily="34" charset="0"/>
                <a:cs typeface="Calibri" panose="020F0502020204030204" pitchFamily="34" charset="0"/>
              </a:rPr>
              <a:t>JobSeeker</a:t>
            </a:r>
            <a:r>
              <a:rPr lang="en-US" i="1" dirty="0">
                <a:latin typeface="Calibri" panose="020F0502020204030204" pitchFamily="34" charset="0"/>
                <a:ea typeface="Calibri" panose="020F0502020204030204" pitchFamily="34" charset="0"/>
                <a:cs typeface="Calibri" panose="020F0502020204030204" pitchFamily="34" charset="0"/>
              </a:rPr>
              <a:t>, family payments, </a:t>
            </a:r>
            <a:r>
              <a:rPr lang="en-US" i="1" dirty="0" err="1">
                <a:latin typeface="Calibri" panose="020F0502020204030204" pitchFamily="34" charset="0"/>
                <a:ea typeface="Calibri" panose="020F0502020204030204" pitchFamily="34" charset="0"/>
                <a:cs typeface="Calibri" panose="020F0502020204030204" pitchFamily="34" charset="0"/>
              </a:rPr>
              <a:t>etc</a:t>
            </a:r>
            <a:r>
              <a:rPr lang="en-US" i="1" dirty="0">
                <a:latin typeface="Calibri" panose="020F0502020204030204" pitchFamily="34" charset="0"/>
                <a:ea typeface="Calibri" panose="020F0502020204030204" pitchFamily="34" charset="0"/>
                <a:cs typeface="Calibri" panose="020F0502020204030204" pitchFamily="34" charset="0"/>
              </a:rPr>
              <a:t>) has fallen from 7.8 per cent of GDP to 5.3 per cent. In-kind services (like Medicare, NDIS, education) have risen from 1.3 per cent to 3.7 per cent over the same period.</a:t>
            </a:r>
            <a:endParaRPr lang="en-AU" i="1" kern="1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4" name="Graphic 3">
            <a:extLst>
              <a:ext uri="{FF2B5EF4-FFF2-40B4-BE49-F238E27FC236}">
                <a16:creationId xmlns:a16="http://schemas.microsoft.com/office/drawing/2014/main" id="{F3D937F6-661C-B0E6-E6E9-3BD69D41E5E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2180" y="2813198"/>
            <a:ext cx="4053677" cy="3152860"/>
          </a:xfrm>
          <a:prstGeom prst="rect">
            <a:avLst/>
          </a:prstGeom>
        </p:spPr>
      </p:pic>
      <p:pic>
        <p:nvPicPr>
          <p:cNvPr id="6" name="Graphic 5">
            <a:extLst>
              <a:ext uri="{FF2B5EF4-FFF2-40B4-BE49-F238E27FC236}">
                <a16:creationId xmlns:a16="http://schemas.microsoft.com/office/drawing/2014/main" id="{FB104915-B379-C509-56F3-DC320CFDF02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91226" y="2658461"/>
            <a:ext cx="5808865" cy="3307597"/>
          </a:xfrm>
          <a:prstGeom prst="rect">
            <a:avLst/>
          </a:prstGeom>
        </p:spPr>
      </p:pic>
      <p:cxnSp>
        <p:nvCxnSpPr>
          <p:cNvPr id="7" name="Straight Connector 6">
            <a:extLst>
              <a:ext uri="{FF2B5EF4-FFF2-40B4-BE49-F238E27FC236}">
                <a16:creationId xmlns:a16="http://schemas.microsoft.com/office/drawing/2014/main" id="{28910462-2F4A-6A71-FA5E-F462904735F2}"/>
              </a:ext>
            </a:extLst>
          </p:cNvPr>
          <p:cNvCxnSpPr>
            <a:cxnSpLocks/>
          </p:cNvCxnSpPr>
          <p:nvPr/>
        </p:nvCxnSpPr>
        <p:spPr>
          <a:xfrm>
            <a:off x="345367" y="2608573"/>
            <a:ext cx="5286107" cy="0"/>
          </a:xfrm>
          <a:prstGeom prst="line">
            <a:avLst/>
          </a:prstGeom>
          <a:noFill/>
          <a:ln w="9525" cap="flat" cmpd="sng" algn="ctr">
            <a:solidFill>
              <a:srgbClr val="000000"/>
            </a:solidFill>
            <a:prstDash val="solid"/>
            <a:headEnd type="none" w="med" len="med"/>
            <a:tailEnd type="none" w="med" len="med"/>
          </a:ln>
          <a:effectLst/>
        </p:spPr>
      </p:cxnSp>
      <p:sp>
        <p:nvSpPr>
          <p:cNvPr id="8" name="Text Placeholder 89">
            <a:extLst>
              <a:ext uri="{FF2B5EF4-FFF2-40B4-BE49-F238E27FC236}">
                <a16:creationId xmlns:a16="http://schemas.microsoft.com/office/drawing/2014/main" id="{4B64A398-B6F6-72FE-F673-C6FD5087A16D}"/>
              </a:ext>
            </a:extLst>
          </p:cNvPr>
          <p:cNvSpPr txBox="1">
            <a:spLocks/>
          </p:cNvSpPr>
          <p:nvPr/>
        </p:nvSpPr>
        <p:spPr>
          <a:xfrm>
            <a:off x="602542" y="2281936"/>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Social protection increasingly in-kind</a:t>
            </a:r>
          </a:p>
        </p:txBody>
      </p:sp>
      <p:cxnSp>
        <p:nvCxnSpPr>
          <p:cNvPr id="9" name="Straight Connector 8">
            <a:extLst>
              <a:ext uri="{FF2B5EF4-FFF2-40B4-BE49-F238E27FC236}">
                <a16:creationId xmlns:a16="http://schemas.microsoft.com/office/drawing/2014/main" id="{B4B5FD75-2DF6-BBE9-FC05-6595D34239F9}"/>
              </a:ext>
            </a:extLst>
          </p:cNvPr>
          <p:cNvCxnSpPr>
            <a:cxnSpLocks/>
          </p:cNvCxnSpPr>
          <p:nvPr/>
        </p:nvCxnSpPr>
        <p:spPr>
          <a:xfrm>
            <a:off x="6160119" y="2616665"/>
            <a:ext cx="5286107" cy="0"/>
          </a:xfrm>
          <a:prstGeom prst="line">
            <a:avLst/>
          </a:prstGeom>
          <a:noFill/>
          <a:ln w="9525" cap="flat" cmpd="sng" algn="ctr">
            <a:solidFill>
              <a:srgbClr val="000000"/>
            </a:solidFill>
            <a:prstDash val="solid"/>
            <a:headEnd type="none" w="med" len="med"/>
            <a:tailEnd type="none" w="med" len="med"/>
          </a:ln>
          <a:effectLst/>
        </p:spPr>
      </p:cxnSp>
      <p:sp>
        <p:nvSpPr>
          <p:cNvPr id="11" name="Text Placeholder 89">
            <a:extLst>
              <a:ext uri="{FF2B5EF4-FFF2-40B4-BE49-F238E27FC236}">
                <a16:creationId xmlns:a16="http://schemas.microsoft.com/office/drawing/2014/main" id="{62EA5A23-BC76-564A-28A8-9C1909F4931F}"/>
              </a:ext>
            </a:extLst>
          </p:cNvPr>
          <p:cNvSpPr txBox="1">
            <a:spLocks/>
          </p:cNvSpPr>
          <p:nvPr/>
        </p:nvSpPr>
        <p:spPr>
          <a:xfrm>
            <a:off x="6417294" y="2290028"/>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Fiscal pressures are in-kind</a:t>
            </a:r>
          </a:p>
        </p:txBody>
      </p:sp>
    </p:spTree>
    <p:extLst>
      <p:ext uri="{BB962C8B-B14F-4D97-AF65-F5344CB8AC3E}">
        <p14:creationId xmlns:p14="http://schemas.microsoft.com/office/powerpoint/2010/main" val="552125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44DD4-ABE4-2712-3A3B-0A484AF2450F}"/>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F3DDF2A5-B3CE-A5C9-0347-34C3D98B1704}"/>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B04A5652-771F-9B92-1BCC-13EBC530AB65}"/>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C0F58B1B-2132-A319-81C7-91A467896A4B}"/>
              </a:ext>
            </a:extLst>
          </p:cNvPr>
          <p:cNvSpPr>
            <a:spLocks noGrp="1"/>
          </p:cNvSpPr>
          <p:nvPr>
            <p:ph type="sldNum" sz="quarter" idx="10"/>
          </p:nvPr>
        </p:nvSpPr>
        <p:spPr/>
        <p:txBody>
          <a:bodyPr/>
          <a:lstStyle/>
          <a:p>
            <a:fld id="{4F9AC08D-23A9-440E-BCB9-AA1E9877CC38}" type="slidenum">
              <a:rPr lang="en-US" smtClean="0"/>
              <a:pPr/>
              <a:t>9</a:t>
            </a:fld>
            <a:endParaRPr lang="en-US"/>
          </a:p>
        </p:txBody>
      </p:sp>
      <p:sp>
        <p:nvSpPr>
          <p:cNvPr id="63" name="Title 62">
            <a:extLst>
              <a:ext uri="{FF2B5EF4-FFF2-40B4-BE49-F238E27FC236}">
                <a16:creationId xmlns:a16="http://schemas.microsoft.com/office/drawing/2014/main" id="{5EB8C11F-F9E9-0BE2-6B38-3C834573E7DB}"/>
              </a:ext>
            </a:extLst>
          </p:cNvPr>
          <p:cNvSpPr>
            <a:spLocks noGrp="1"/>
          </p:cNvSpPr>
          <p:nvPr>
            <p:ph type="title"/>
          </p:nvPr>
        </p:nvSpPr>
        <p:spPr/>
        <p:txBody>
          <a:bodyPr/>
          <a:lstStyle/>
          <a:p>
            <a:pPr lvl="0"/>
            <a:r>
              <a:rPr lang="en-AU" dirty="0"/>
              <a:t>Social protection spending is increasingly universal</a:t>
            </a:r>
          </a:p>
        </p:txBody>
      </p:sp>
      <p:pic>
        <p:nvPicPr>
          <p:cNvPr id="22" name="Graphic 21" descr="Fast Forward with solid fill">
            <a:extLst>
              <a:ext uri="{FF2B5EF4-FFF2-40B4-BE49-F238E27FC236}">
                <a16:creationId xmlns:a16="http://schemas.microsoft.com/office/drawing/2014/main" id="{0BCA5CBD-8FE9-D985-F3FC-DEBD6E3EB8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D06F74F0-E896-4FB8-33F5-EF68F26D9966}"/>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A7173EDE-CEC4-F85C-F686-2FFA64F6C663}"/>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D0BE5C89-B87E-AADD-96C4-381C6B536BD8}"/>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56D6C99F-67E5-6148-E5ED-519B5A3C140D}"/>
              </a:ext>
            </a:extLst>
          </p:cNvPr>
          <p:cNvSpPr txBox="1">
            <a:spLocks/>
          </p:cNvSpPr>
          <p:nvPr/>
        </p:nvSpPr>
        <p:spPr>
          <a:xfrm>
            <a:off x="8297544" y="392430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B9FD36AC-0C6D-C70A-91F6-BB30F5AAFC30}"/>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50585B7A-CCF0-E8DE-C140-0BF7853426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2D8B880E-60BB-50CC-FF34-D0423DB27B9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1A1A7C57-35B1-9454-2620-BF90FBB4A00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101C25EC-D459-EEA1-D959-AC774B6B50F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0BE40257-66D4-4232-DF89-0E6A9EBCF02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95913D67-67FB-A33A-D807-B595F67AC4B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CAD8C14F-F2FD-B9FD-D5BE-739F4DB59D1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10" name="TextBox 9">
            <a:extLst>
              <a:ext uri="{FF2B5EF4-FFF2-40B4-BE49-F238E27FC236}">
                <a16:creationId xmlns:a16="http://schemas.microsoft.com/office/drawing/2014/main" id="{B788DB18-2AA8-F423-8DC4-3C0A93D8B18F}"/>
              </a:ext>
            </a:extLst>
          </p:cNvPr>
          <p:cNvSpPr txBox="1"/>
          <p:nvPr/>
        </p:nvSpPr>
        <p:spPr>
          <a:xfrm>
            <a:off x="468630" y="996756"/>
            <a:ext cx="10065258" cy="968278"/>
          </a:xfrm>
          <a:prstGeom prst="rect">
            <a:avLst/>
          </a:prstGeom>
          <a:noFill/>
        </p:spPr>
        <p:txBody>
          <a:bodyPr wrap="square">
            <a:spAutoFit/>
          </a:bodyPr>
          <a:lstStyle/>
          <a:p>
            <a:pPr>
              <a:lnSpc>
                <a:spcPct val="107000"/>
              </a:lnSpc>
              <a:spcAft>
                <a:spcPts val="800"/>
              </a:spcAft>
            </a:pPr>
            <a:r>
              <a:rPr lang="en-US" i="1" dirty="0">
                <a:latin typeface="Calibri" panose="020F0502020204030204" pitchFamily="34" charset="0"/>
                <a:ea typeface="Calibri" panose="020F0502020204030204" pitchFamily="34" charset="0"/>
                <a:cs typeface="Calibri" panose="020F0502020204030204" pitchFamily="34" charset="0"/>
              </a:rPr>
              <a:t>Income supports are highly targeted to those on low income. Historically, for every dollar of income support provided to the highest income quartile, the bottom quartile received $5. By contrast, the benefits from in-kind services tend to be more evenly distributed across the income spectrum.</a:t>
            </a:r>
            <a:endParaRPr lang="en-AU" i="1" kern="1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4" name="Graphic 3">
            <a:extLst>
              <a:ext uri="{FF2B5EF4-FFF2-40B4-BE49-F238E27FC236}">
                <a16:creationId xmlns:a16="http://schemas.microsoft.com/office/drawing/2014/main" id="{EA9D9743-D16A-272E-9958-D1B677035F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0892" y="2707348"/>
            <a:ext cx="4067175" cy="3790950"/>
          </a:xfrm>
          <a:prstGeom prst="rect">
            <a:avLst/>
          </a:prstGeom>
        </p:spPr>
      </p:pic>
      <p:pic>
        <p:nvPicPr>
          <p:cNvPr id="6" name="Graphic 5">
            <a:extLst>
              <a:ext uri="{FF2B5EF4-FFF2-40B4-BE49-F238E27FC236}">
                <a16:creationId xmlns:a16="http://schemas.microsoft.com/office/drawing/2014/main" id="{E5EC0064-25C3-D62B-01C1-D4B65965F4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71555" y="2707348"/>
            <a:ext cx="5455000" cy="3330747"/>
          </a:xfrm>
          <a:prstGeom prst="rect">
            <a:avLst/>
          </a:prstGeom>
        </p:spPr>
      </p:pic>
      <p:cxnSp>
        <p:nvCxnSpPr>
          <p:cNvPr id="7" name="Straight Connector 6">
            <a:extLst>
              <a:ext uri="{FF2B5EF4-FFF2-40B4-BE49-F238E27FC236}">
                <a16:creationId xmlns:a16="http://schemas.microsoft.com/office/drawing/2014/main" id="{347D2371-6850-3E43-F4ED-433756C0D5FA}"/>
              </a:ext>
            </a:extLst>
          </p:cNvPr>
          <p:cNvCxnSpPr>
            <a:cxnSpLocks/>
          </p:cNvCxnSpPr>
          <p:nvPr/>
        </p:nvCxnSpPr>
        <p:spPr>
          <a:xfrm>
            <a:off x="345367" y="2608573"/>
            <a:ext cx="5286107" cy="0"/>
          </a:xfrm>
          <a:prstGeom prst="line">
            <a:avLst/>
          </a:prstGeom>
          <a:noFill/>
          <a:ln w="9525" cap="flat" cmpd="sng" algn="ctr">
            <a:solidFill>
              <a:srgbClr val="000000"/>
            </a:solidFill>
            <a:prstDash val="solid"/>
            <a:headEnd type="none" w="med" len="med"/>
            <a:tailEnd type="none" w="med" len="med"/>
          </a:ln>
          <a:effectLst/>
        </p:spPr>
      </p:cxnSp>
      <p:sp>
        <p:nvSpPr>
          <p:cNvPr id="8" name="Text Placeholder 89">
            <a:extLst>
              <a:ext uri="{FF2B5EF4-FFF2-40B4-BE49-F238E27FC236}">
                <a16:creationId xmlns:a16="http://schemas.microsoft.com/office/drawing/2014/main" id="{67D2EF6A-01D9-05E8-A27A-3516C297D1C5}"/>
              </a:ext>
            </a:extLst>
          </p:cNvPr>
          <p:cNvSpPr txBox="1">
            <a:spLocks/>
          </p:cNvSpPr>
          <p:nvPr/>
        </p:nvSpPr>
        <p:spPr>
          <a:xfrm>
            <a:off x="602542" y="2281936"/>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Most in-kind transfers are less progressive</a:t>
            </a:r>
          </a:p>
        </p:txBody>
      </p:sp>
      <p:cxnSp>
        <p:nvCxnSpPr>
          <p:cNvPr id="9" name="Straight Connector 8">
            <a:extLst>
              <a:ext uri="{FF2B5EF4-FFF2-40B4-BE49-F238E27FC236}">
                <a16:creationId xmlns:a16="http://schemas.microsoft.com/office/drawing/2014/main" id="{4124AB87-8F7C-4A68-0864-13322A8A4D59}"/>
              </a:ext>
            </a:extLst>
          </p:cNvPr>
          <p:cNvCxnSpPr>
            <a:cxnSpLocks/>
          </p:cNvCxnSpPr>
          <p:nvPr/>
        </p:nvCxnSpPr>
        <p:spPr>
          <a:xfrm>
            <a:off x="6160119" y="2616665"/>
            <a:ext cx="5286107" cy="0"/>
          </a:xfrm>
          <a:prstGeom prst="line">
            <a:avLst/>
          </a:prstGeom>
          <a:noFill/>
          <a:ln w="9525" cap="flat" cmpd="sng" algn="ctr">
            <a:solidFill>
              <a:srgbClr val="000000"/>
            </a:solidFill>
            <a:prstDash val="solid"/>
            <a:headEnd type="none" w="med" len="med"/>
            <a:tailEnd type="none" w="med" len="med"/>
          </a:ln>
          <a:effectLst/>
        </p:spPr>
      </p:cxnSp>
      <p:sp>
        <p:nvSpPr>
          <p:cNvPr id="11" name="Text Placeholder 89">
            <a:extLst>
              <a:ext uri="{FF2B5EF4-FFF2-40B4-BE49-F238E27FC236}">
                <a16:creationId xmlns:a16="http://schemas.microsoft.com/office/drawing/2014/main" id="{2A9012DD-7ABE-361E-D6C0-1A3453366672}"/>
              </a:ext>
            </a:extLst>
          </p:cNvPr>
          <p:cNvSpPr txBox="1">
            <a:spLocks/>
          </p:cNvSpPr>
          <p:nvPr/>
        </p:nvSpPr>
        <p:spPr>
          <a:xfrm>
            <a:off x="6417294" y="2290028"/>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Including the new NDIS system</a:t>
            </a:r>
          </a:p>
        </p:txBody>
      </p:sp>
    </p:spTree>
    <p:extLst>
      <p:ext uri="{BB962C8B-B14F-4D97-AF65-F5344CB8AC3E}">
        <p14:creationId xmlns:p14="http://schemas.microsoft.com/office/powerpoint/2010/main" val="25516958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2946&quot;/&gt;&lt;CPresentation id=&quot;1&quot;&gt;&lt;m_precDefaultNumber&gt;&lt;m_yearfmt&gt;&lt;begin val=&quot;0&quot;/&gt;&lt;end val=&quot;4&quot;/&gt;&lt;/m_yearfmt&gt;&lt;/m_precDefaultNumber&gt;&lt;m_precDefaultPercent&gt;&lt;m_yearfmt&gt;&lt;begin val=&quot;0&quot;/&gt;&lt;end val=&quot;4&quot;/&gt;&lt;/m_yearfmt&gt;&lt;/m_precDefaultPercent&gt;&lt;m_precDefaultDate&gt;&lt;m_yearfmt&gt;&lt;begin val=&quot;0&quot;/&gt;&lt;end val=&quot;4&quot;/&gt;&lt;/m_yearfmt&gt;&lt;/m_precDefaultDate&gt;&lt;m_precDefaultDay&gt;&lt;m_bNumberIsYear val=&quot;0&quot;/&gt;&lt;m_strFormatTime&gt;%#d&lt;/m_strFormatTime&gt;&lt;m_yearfmt&gt;&lt;begin val=&quot;0&quot;/&gt;&lt;end val=&quot;4&quot;/&gt;&lt;/m_yearfmt&gt;&lt;/m_precDefaultDay&gt;&lt;m_precDefaultWeek&gt;&lt;m_bNumberIsYear val=&quot;0&quot;/&gt;&lt;m_strFormatTime&gt;%4&lt;/m_strFormatTime&gt;&lt;m_yearfmt&gt;&lt;begin val=&quot;0&quot;/&gt;&lt;end val=&quot;4&quot;/&gt;&lt;/m_yearfmt&gt;&lt;/m_precDefaultWeek&gt;&lt;m_precDefaultMonth&gt;&lt;m_yearfmt&gt;&lt;begin val=&quot;0&quot;/&gt;&lt;end val=&quot;4&quot;/&gt;&lt;/m_yearfmt&gt;&lt;/m_precDefaultMonth&gt;&lt;m_precDefaultQuarter&gt;&lt;m_bNumberIsYear val=&quot;0&quot;/&gt;&lt;m_strFormatTime&gt;Q%5&lt;/m_strFormatTime&gt;&lt;m_yearfmt&gt;&lt;begin val=&quot;0&quot;/&gt;&lt;end val=&quot;4&quot;/&gt;&lt;/m_yearfmt&gt;&lt;/m_precDefaultQuarter&gt;&lt;m_precDefaultYear&gt;&lt;m_bNumberIsYear val=&quot;0&quot;/&gt;&lt;m_strFormatTime&gt;%Y&lt;/m_strFormatTime&gt;&lt;m_yearfmt&gt;&lt;begin val=&quot;0&quot;/&gt;&lt;end val=&quot;0&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YOJRKMSIZCicbhc4bAXGX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61 slide master">
  <a:themeElements>
    <a:clrScheme name="e61 theme">
      <a:dk1>
        <a:sysClr val="windowText" lastClr="000000"/>
      </a:dk1>
      <a:lt1>
        <a:sysClr val="window" lastClr="FFFFFF"/>
      </a:lt1>
      <a:dk2>
        <a:srgbClr val="44546A"/>
      </a:dk2>
      <a:lt2>
        <a:srgbClr val="E7E6E6"/>
      </a:lt2>
      <a:accent1>
        <a:srgbClr val="004F54"/>
      </a:accent1>
      <a:accent2>
        <a:srgbClr val="008080"/>
      </a:accent2>
      <a:accent3>
        <a:srgbClr val="33A7AB"/>
      </a:accent3>
      <a:accent4>
        <a:srgbClr val="FFA557"/>
      </a:accent4>
      <a:accent5>
        <a:srgbClr val="F88379"/>
      </a:accent5>
      <a:accent6>
        <a:srgbClr val="B40000"/>
      </a:accent6>
      <a:hlink>
        <a:srgbClr val="0563C1"/>
      </a:hlink>
      <a:folHlink>
        <a:srgbClr val="954F72"/>
      </a:folHlink>
    </a:clrScheme>
    <a:fontScheme name="Custom 2">
      <a:majorFont>
        <a:latin typeface="Proxima Nova Rg"/>
        <a:ea typeface=""/>
        <a:cs typeface=""/>
      </a:majorFont>
      <a:minorFont>
        <a:latin typeface="Proxima Nova R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w="19050">
          <a:noFill/>
          <a:prstDash val="sysDot"/>
          <a:headEnd type="none" w="med" len="med"/>
          <a:tailEnd type="none" w="med" len="med"/>
        </a:ln>
      </a:spPr>
      <a:bodyPr rtlCol="0" anchor="ctr"/>
      <a:lstStyle>
        <a:defPPr algn="ctr">
          <a:defRPr b="1" dirty="0" smtClean="0">
            <a:solidFill>
              <a:schemeClr val="bg1"/>
            </a:solidFill>
            <a:latin typeface="Graphik" panose="020B0503030202060203" pitchFamily="34" charset="77"/>
          </a:defRPr>
        </a:defPPr>
      </a:lstStyle>
      <a:style>
        <a:lnRef idx="1">
          <a:schemeClr val="accent1"/>
        </a:lnRef>
        <a:fillRef idx="0">
          <a:schemeClr val="accent1"/>
        </a:fillRef>
        <a:effectRef idx="0">
          <a:schemeClr val="accent1"/>
        </a:effectRef>
        <a:fontRef idx="minor">
          <a:schemeClr val="tx1"/>
        </a:fontRef>
      </a:style>
    </a:spDef>
    <a:lnDef>
      <a:spPr>
        <a:ln w="19050">
          <a:solidFill>
            <a:schemeClr val="tx1"/>
          </a:solidFill>
          <a:prstDash val="soli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e61 general template.potx" id="{90061909-20C7-47C0-9BA3-1FCA4037CBDA}" vid="{47FE1831-D1E7-41D2-8A16-5B5B5DBA35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d4025935-85eb-43e8-ab32-734675053e7f" xsi:nil="true"/>
    <lcf76f155ced4ddcb4097134ff3c332f xmlns="aa802c90-64f7-4260-a678-c5c09559402a">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38A1619F266734FBC2B48FB95398739" ma:contentTypeVersion="19" ma:contentTypeDescription="Create a new document." ma:contentTypeScope="" ma:versionID="a36d063c8eb047894120791759bbc902">
  <xsd:schema xmlns:xsd="http://www.w3.org/2001/XMLSchema" xmlns:xs="http://www.w3.org/2001/XMLSchema" xmlns:p="http://schemas.microsoft.com/office/2006/metadata/properties" xmlns:ns2="aa802c90-64f7-4260-a678-c5c09559402a" xmlns:ns3="d4025935-85eb-43e8-ab32-734675053e7f" targetNamespace="http://schemas.microsoft.com/office/2006/metadata/properties" ma:root="true" ma:fieldsID="c6f7ca54d7100feba0c176cc38564367" ns2:_="" ns3:_="">
    <xsd:import namespace="aa802c90-64f7-4260-a678-c5c09559402a"/>
    <xsd:import namespace="d4025935-85eb-43e8-ab32-734675053e7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lcf76f155ced4ddcb4097134ff3c332f" minOccurs="0"/>
                <xsd:element ref="ns3:TaxCatchAll" minOccurs="0"/>
                <xsd:element ref="ns2:MediaServiceLocation" minOccurs="0"/>
                <xsd:element ref="ns2:MediaLengthInSeconds"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802c90-64f7-4260-a678-c5c0955940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bce0e04-9c7f-4626-8cb4-29f8b9ace21f"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dexed="true" ma:internalName="MediaServiceLocatio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4025935-85eb-43e8-ab32-734675053e7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bd7d9116-efc1-484d-8b57-8af332a5bfd6}" ma:internalName="TaxCatchAll" ma:showField="CatchAllData" ma:web="d4025935-85eb-43e8-ab32-734675053e7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29E81E1-445C-4E91-8E35-C5BD736A3B77}">
  <ds:schemaRefs>
    <ds:schemaRef ds:uri="http://schemas.microsoft.com/sharepoint/v3/contenttype/forms"/>
  </ds:schemaRefs>
</ds:datastoreItem>
</file>

<file path=customXml/itemProps2.xml><?xml version="1.0" encoding="utf-8"?>
<ds:datastoreItem xmlns:ds="http://schemas.openxmlformats.org/officeDocument/2006/customXml" ds:itemID="{8E36B762-179B-48EA-90B2-E74079BA15DE}">
  <ds:schemaRefs>
    <ds:schemaRef ds:uri="d4025935-85eb-43e8-ab32-734675053e7f"/>
    <ds:schemaRef ds:uri="aa802c90-64f7-4260-a678-c5c09559402a"/>
    <ds:schemaRef ds:uri="http://www.w3.org/XML/1998/namespace"/>
    <ds:schemaRef ds:uri="http://schemas.microsoft.com/office/infopath/2007/PartnerControls"/>
    <ds:schemaRef ds:uri="http://purl.org/dc/terms/"/>
    <ds:schemaRef ds:uri="http://purl.org/dc/elements/1.1/"/>
    <ds:schemaRef ds:uri="http://schemas.microsoft.com/office/2006/documentManagement/type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77AB7FB4-6D47-4EC6-BF49-66E893D4B5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a802c90-64f7-4260-a678-c5c09559402a"/>
    <ds:schemaRef ds:uri="d4025935-85eb-43e8-ab32-734675053e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e61 general template (2)</Template>
  <TotalTime>1381</TotalTime>
  <Words>1463</Words>
  <Application>Microsoft Office PowerPoint</Application>
  <PresentationFormat>Widescreen</PresentationFormat>
  <Paragraphs>276</Paragraphs>
  <Slides>30</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8" baseType="lpstr">
      <vt:lpstr>Arial</vt:lpstr>
      <vt:lpstr>Calibri</vt:lpstr>
      <vt:lpstr>Graphik</vt:lpstr>
      <vt:lpstr>GT Sectra Fine</vt:lpstr>
      <vt:lpstr>Proxima Nova Rg</vt:lpstr>
      <vt:lpstr>System Font</vt:lpstr>
      <vt:lpstr>e61 slide master</vt:lpstr>
      <vt:lpstr>think-cell Slide</vt:lpstr>
      <vt:lpstr>Consolidated fiscal report</vt:lpstr>
      <vt:lpstr>Summary</vt:lpstr>
      <vt:lpstr>Borrowing has become a habit</vt:lpstr>
      <vt:lpstr>Australia is at risk of losing its status as a low debt economy </vt:lpstr>
      <vt:lpstr>Good times generating spending habits</vt:lpstr>
      <vt:lpstr>Spending drivers: ageing pressures and discretionary choices</vt:lpstr>
      <vt:lpstr>Health is the big spending driver</vt:lpstr>
      <vt:lpstr>Social protection spending is increasingly “in-kind”</vt:lpstr>
      <vt:lpstr>Social protection spending is increasingly universal</vt:lpstr>
      <vt:lpstr>Value for money concerns on big items</vt:lpstr>
      <vt:lpstr>It isn’t clear where the money will come from</vt:lpstr>
      <vt:lpstr>This is projected to lead to higher spending and deficits</vt:lpstr>
      <vt:lpstr>Managing the narrow corridor</vt:lpstr>
      <vt:lpstr>PowerPoint Presentation</vt:lpstr>
      <vt:lpstr>Ageing is upon us</vt:lpstr>
      <vt:lpstr>Ageing boy that cried wolf?</vt:lpstr>
      <vt:lpstr>States are the canary in the coal mine</vt:lpstr>
      <vt:lpstr>Tax system straining to meet these demands</vt:lpstr>
      <vt:lpstr>PowerPoint Presentation</vt:lpstr>
      <vt:lpstr>Tough choices on spending restraint or …</vt:lpstr>
      <vt:lpstr>… raising tax at the lowest (economic) cost</vt:lpstr>
      <vt:lpstr>PowerPoint Presentation</vt:lpstr>
      <vt:lpstr>Productivity</vt:lpstr>
      <vt:lpstr>Intergenerational equity</vt:lpstr>
      <vt:lpstr>Intergenerational equity and productivity</vt:lpstr>
      <vt:lpstr>In-kind supports</vt:lpstr>
      <vt:lpstr>Health spending</vt:lpstr>
      <vt:lpstr>Education spending</vt:lpstr>
      <vt:lpstr>CGT discount</vt:lpstr>
      <vt:lpstr>GST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 Nolan</dc:creator>
  <cp:lastModifiedBy>Matt</cp:lastModifiedBy>
  <cp:revision>43</cp:revision>
  <dcterms:created xsi:type="dcterms:W3CDTF">2025-11-17T22:22:05Z</dcterms:created>
  <dcterms:modified xsi:type="dcterms:W3CDTF">2025-11-30T09:17:53Z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0x010100E38A1619F266734FBC2B48FB95398739</vt:lpwstr>
  </property>
  <property fmtid="{D5CDD505-2E9C-101B-9397-08002B2CF9AE}" pid="3" name="MediaServiceImageTags">
    <vt:lpwstr/>
  </property>
</Properties>
</file>